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theme/themeOverride12.xml" ContentType="application/vnd.openxmlformats-officedocument.themeOverr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Override5.xml" ContentType="application/vnd.openxmlformats-officedocument.themeOverr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theme/themeOverride17.xml" ContentType="application/vnd.openxmlformats-officedocument.themeOverr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theme/themeOverride13.xml" ContentType="application/vnd.openxmlformats-officedocument.themeOverr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theme/themeOverride8.xml" ContentType="application/vnd.openxmlformats-officedocument.themeOverride+xml"/>
  <Override PartName="/ppt/theme/themeOverride11.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theme/themeOverride6.xml" ContentType="application/vnd.openxmlformats-officedocument.themeOverrid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theme/themeOverride4.xml" ContentType="application/vnd.openxmlformats-officedocument.themeOverrid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theme/themeOverride16.xml" ContentType="application/vnd.openxmlformats-officedocument.themeOverr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theme/themeOverride9.xml" ContentType="application/vnd.openxmlformats-officedocument.themeOverride+xml"/>
  <Override PartName="/ppt/theme/themeOverride14.xml" ContentType="application/vnd.openxmlformats-officedocument.themeOverr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Override7.xml" ContentType="application/vnd.openxmlformats-officedocument.themeOverrid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theme/themeOverride10.xml" ContentType="application/vnd.openxmlformats-officedocument.themeOverrid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theme/themeOverride3.xml" ContentType="application/vnd.openxmlformats-officedocument.themeOverride+xml"/>
  <Override PartName="/ppt/notesSlides/notesSlide18.xml" ContentType="application/vnd.openxmlformats-officedocument.presentationml.notesSlide+xml"/>
  <Default Extension="wmf" ContentType="image/x-wmf"/>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theme/themeOverride15.xml" ContentType="application/vnd.openxmlformats-officedocument.themeOverr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 id="2147483696" r:id="rId2"/>
    <p:sldMasterId id="2147483728" r:id="rId3"/>
  </p:sldMasterIdLst>
  <p:notesMasterIdLst>
    <p:notesMasterId r:id="rId38"/>
  </p:notesMasterIdLst>
  <p:handoutMasterIdLst>
    <p:handoutMasterId r:id="rId39"/>
  </p:handoutMasterIdLst>
  <p:sldIdLst>
    <p:sldId id="256" r:id="rId4"/>
    <p:sldId id="257" r:id="rId5"/>
    <p:sldId id="259" r:id="rId6"/>
    <p:sldId id="258" r:id="rId7"/>
    <p:sldId id="261" r:id="rId8"/>
    <p:sldId id="262" r:id="rId9"/>
    <p:sldId id="263" r:id="rId10"/>
    <p:sldId id="264" r:id="rId11"/>
    <p:sldId id="260" r:id="rId12"/>
    <p:sldId id="265" r:id="rId13"/>
    <p:sldId id="267" r:id="rId14"/>
    <p:sldId id="266"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9" r:id="rId35"/>
    <p:sldId id="287" r:id="rId36"/>
    <p:sldId id="288" r:id="rId37"/>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Garamond" pitchFamily="18" charset="0"/>
        <a:ea typeface="+mn-ea"/>
        <a:cs typeface="+mn-cs"/>
      </a:defRPr>
    </a:lvl5pPr>
    <a:lvl6pPr marL="2286000" algn="l" defTabSz="914400" rtl="0" eaLnBrk="1" latinLnBrk="0" hangingPunct="1">
      <a:defRPr sz="2400" b="1" kern="1200">
        <a:solidFill>
          <a:schemeClr val="tx1"/>
        </a:solidFill>
        <a:latin typeface="Garamond" pitchFamily="18" charset="0"/>
        <a:ea typeface="+mn-ea"/>
        <a:cs typeface="+mn-cs"/>
      </a:defRPr>
    </a:lvl6pPr>
    <a:lvl7pPr marL="2743200" algn="l" defTabSz="914400" rtl="0" eaLnBrk="1" latinLnBrk="0" hangingPunct="1">
      <a:defRPr sz="2400" b="1" kern="1200">
        <a:solidFill>
          <a:schemeClr val="tx1"/>
        </a:solidFill>
        <a:latin typeface="Garamond" pitchFamily="18" charset="0"/>
        <a:ea typeface="+mn-ea"/>
        <a:cs typeface="+mn-cs"/>
      </a:defRPr>
    </a:lvl7pPr>
    <a:lvl8pPr marL="3200400" algn="l" defTabSz="914400" rtl="0" eaLnBrk="1" latinLnBrk="0" hangingPunct="1">
      <a:defRPr sz="2400" b="1" kern="1200">
        <a:solidFill>
          <a:schemeClr val="tx1"/>
        </a:solidFill>
        <a:latin typeface="Garamond" pitchFamily="18" charset="0"/>
        <a:ea typeface="+mn-ea"/>
        <a:cs typeface="+mn-cs"/>
      </a:defRPr>
    </a:lvl8pPr>
    <a:lvl9pPr marL="3657600" algn="l" defTabSz="914400" rtl="0" eaLnBrk="1" latinLnBrk="0" hangingPunct="1">
      <a:defRPr sz="2400" b="1"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6" autoAdjust="0"/>
    <p:restoredTop sz="84232" autoAdjust="0"/>
  </p:normalViewPr>
  <p:slideViewPr>
    <p:cSldViewPr>
      <p:cViewPr varScale="1">
        <p:scale>
          <a:sx n="113" d="100"/>
          <a:sy n="113" d="100"/>
        </p:scale>
        <p:origin x="-159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latin typeface="Arial" charset="0"/>
              </a:defRPr>
            </a:lvl1pPr>
          </a:lstStyle>
          <a:p>
            <a:endParaRPr lang="en-US"/>
          </a:p>
        </p:txBody>
      </p:sp>
      <p:sp>
        <p:nvSpPr>
          <p:cNvPr id="1331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atin typeface="Arial" charset="0"/>
              </a:defRPr>
            </a:lvl1pPr>
          </a:lstStyle>
          <a:p>
            <a:endParaRPr lang="en-US"/>
          </a:p>
        </p:txBody>
      </p:sp>
      <p:sp>
        <p:nvSpPr>
          <p:cNvPr id="1331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latin typeface="Arial" charset="0"/>
              </a:defRPr>
            </a:lvl1pPr>
          </a:lstStyle>
          <a:p>
            <a:endParaRPr lang="en-US"/>
          </a:p>
        </p:txBody>
      </p:sp>
      <p:sp>
        <p:nvSpPr>
          <p:cNvPr id="1331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atin typeface="Arial" charset="0"/>
              </a:defRPr>
            </a:lvl1pPr>
          </a:lstStyle>
          <a:p>
            <a:fld id="{4E6A1582-0C71-4890-8169-92D9DD6A68BD}"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latin typeface="Arial" charset="0"/>
              </a:defRPr>
            </a:lvl1pPr>
          </a:lstStyle>
          <a:p>
            <a:endParaRPr lang="en-US"/>
          </a:p>
        </p:txBody>
      </p:sp>
      <p:sp>
        <p:nvSpPr>
          <p:cNvPr id="757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atin typeface="Arial" charset="0"/>
              </a:defRPr>
            </a:lvl1pPr>
          </a:lstStyle>
          <a:p>
            <a:endParaRPr lang="en-US"/>
          </a:p>
        </p:txBody>
      </p:sp>
      <p:sp>
        <p:nvSpPr>
          <p:cNvPr id="757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57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57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latin typeface="Arial" charset="0"/>
              </a:defRPr>
            </a:lvl1pPr>
          </a:lstStyle>
          <a:p>
            <a:endParaRPr lang="en-US"/>
          </a:p>
        </p:txBody>
      </p:sp>
      <p:sp>
        <p:nvSpPr>
          <p:cNvPr id="757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atin typeface="Arial" charset="0"/>
              </a:defRPr>
            </a:lvl1pPr>
          </a:lstStyle>
          <a:p>
            <a:fld id="{815EAFCC-DAEB-48AC-BE16-AB28CD058A0A}"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0F2D85-9381-4899-ABBB-DF68268B4B17}" type="slidenum">
              <a:rPr lang="en-US"/>
              <a:pPr/>
              <a:t>1</a:t>
            </a:fld>
            <a:endParaRPr lang="en-US"/>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r>
              <a:rPr lang="en-US" dirty="0" smtClean="0"/>
              <a:t>With all the interest in the Olympics,</a:t>
            </a:r>
            <a:r>
              <a:rPr lang="en-US" baseline="0" dirty="0" smtClean="0"/>
              <a:t> I thought it was good to preach out of Hebrews 12:1-2</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D0F821-136D-405E-96C4-C3C666EAF2B5}" type="slidenum">
              <a:rPr lang="en-US"/>
              <a:pPr/>
              <a:t>10</a:t>
            </a:fld>
            <a:endParaRPr lang="en-US"/>
          </a:p>
        </p:txBody>
      </p:sp>
      <p:sp>
        <p:nvSpPr>
          <p:cNvPr id="142338" name="Rectangle 2"/>
          <p:cNvSpPr>
            <a:spLocks noGrp="1" noRot="1" noChangeAspect="1"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4124A5-09B7-4E23-9092-C6B3320A6880}" type="slidenum">
              <a:rPr lang="en-US"/>
              <a:pPr/>
              <a:t>11</a:t>
            </a:fld>
            <a:endParaRPr lang="en-US"/>
          </a:p>
        </p:txBody>
      </p:sp>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58ABA7-0F50-4BCC-B2B2-FA2EDBFA20CC}" type="slidenum">
              <a:rPr lang="en-US"/>
              <a:pPr/>
              <a:t>12</a:t>
            </a:fld>
            <a:endParaRPr lang="en-US"/>
          </a:p>
        </p:txBody>
      </p:sp>
      <p:sp>
        <p:nvSpPr>
          <p:cNvPr id="144386" name="Rectangle 2"/>
          <p:cNvSpPr>
            <a:spLocks noGrp="1" noRot="1" noChangeAspect="1" noChangeArrowheads="1" noTextEdit="1"/>
          </p:cNvSpPr>
          <p:nvPr>
            <p:ph type="sldImg"/>
          </p:nvPr>
        </p:nvSpPr>
        <p:spPr>
          <a:ln/>
        </p:spPr>
      </p:sp>
      <p:sp>
        <p:nvSpPr>
          <p:cNvPr id="14438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A03837-3D66-42F5-8376-14EF0E27E93E}" type="slidenum">
              <a:rPr lang="en-US"/>
              <a:pPr/>
              <a:t>13</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This is allowing a blessing to become a curse.</a:t>
            </a:r>
            <a:r>
              <a:rPr lang="en-US" baseline="0" dirty="0"/>
              <a:t> </a:t>
            </a:r>
            <a:r>
              <a:rPr lang="en-US" baseline="0" dirty="0" smtClean="0"/>
              <a:t> We often desire the adversity to go away, but it just may be that it is the adversity in our lives that is keeping us strong and without pride.</a:t>
            </a:r>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C5F9B6-0844-43EE-BA21-3502C1A5936C}" type="slidenum">
              <a:rPr lang="en-US"/>
              <a:pPr/>
              <a:t>14</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23DDB7-9DD5-4360-87CC-EF914337520C}" type="slidenum">
              <a:rPr lang="en-US"/>
              <a:pPr/>
              <a:t>15</a:t>
            </a:fld>
            <a:endParaRPr lang="en-US"/>
          </a:p>
        </p:txBody>
      </p:sp>
      <p:sp>
        <p:nvSpPr>
          <p:cNvPr id="146434" name="Rectangle 2"/>
          <p:cNvSpPr>
            <a:spLocks noGrp="1" noRot="1" noChangeAspect="1" noChangeArrowheads="1" noTextEdit="1"/>
          </p:cNvSpPr>
          <p:nvPr>
            <p:ph type="sldImg"/>
          </p:nvPr>
        </p:nvSpPr>
        <p:spPr>
          <a:ln/>
        </p:spPr>
      </p:sp>
      <p:sp>
        <p:nvSpPr>
          <p:cNvPr id="146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B2543A-E442-4899-8D2B-8F10DEB3219B}" type="slidenum">
              <a:rPr lang="en-US"/>
              <a:pPr/>
              <a:t>16</a:t>
            </a:fld>
            <a:endParaRPr lang="en-US"/>
          </a:p>
        </p:txBody>
      </p:sp>
      <p:sp>
        <p:nvSpPr>
          <p:cNvPr id="147458" name="Rectangle 2"/>
          <p:cNvSpPr>
            <a:spLocks noGrp="1" noRot="1" noChangeAspect="1" noChangeArrowheads="1" noTextEdit="1"/>
          </p:cNvSpPr>
          <p:nvPr>
            <p:ph type="sldImg"/>
          </p:nvPr>
        </p:nvSpPr>
        <p:spPr>
          <a:ln/>
        </p:spPr>
      </p:sp>
      <p:sp>
        <p:nvSpPr>
          <p:cNvPr id="147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40582C-9114-4077-9C42-469DD233CE00}" type="slidenum">
              <a:rPr lang="en-US"/>
              <a:pPr/>
              <a:t>17</a:t>
            </a:fld>
            <a:endParaRPr 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r>
              <a:rPr lang="en-US" dirty="0"/>
              <a:t>A new off-ramp:  Family &amp; Friends</a:t>
            </a:r>
          </a:p>
          <a:p>
            <a:r>
              <a:rPr lang="en-US" dirty="0"/>
              <a:t>Your family members may have fallen away from the Lord? Will you follow them?</a:t>
            </a:r>
          </a:p>
          <a:p>
            <a:r>
              <a:rPr lang="en-US" dirty="0"/>
              <a:t>You may be the only one in your family who obeyed the gospel. They may scoff at you or simply discourage you with indifference. Will you then become indifferent</a:t>
            </a:r>
            <a:r>
              <a:rPr lang="en-US" dirty="0" smtClean="0"/>
              <a:t>?  Will you become what they are if and when they want no part of Christ?</a:t>
            </a:r>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3DCDD9-8CF6-4120-B159-CC52C1F51934}" type="slidenum">
              <a:rPr lang="en-US"/>
              <a:pPr/>
              <a:t>18</a:t>
            </a:fld>
            <a:endParaRPr lang="en-US"/>
          </a:p>
        </p:txBody>
      </p:sp>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p:txBody>
          <a:bodyPr/>
          <a:lstStyle/>
          <a:p>
            <a:r>
              <a:rPr lang="en-US" dirty="0" smtClean="0"/>
              <a:t>What is the adage, with</a:t>
            </a:r>
            <a:r>
              <a:rPr lang="en-US" baseline="0" dirty="0" smtClean="0"/>
              <a:t> friends like these, who needs enemies. Job had all this family adversity, but do not forget that he is in intense physical suffering all the while he is emotionally hurt and spiritually is desperate for answers.</a:t>
            </a:r>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8F019A-E8DD-4CAE-9336-EDDDF8099AAA}" type="slidenum">
              <a:rPr lang="en-US"/>
              <a:pPr/>
              <a:t>19</a:t>
            </a:fld>
            <a:endParaRPr lang="en-US"/>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p:txBody>
          <a:bodyPr/>
          <a:lstStyle/>
          <a:p>
            <a:r>
              <a:rPr lang="en-US" dirty="0" smtClean="0"/>
              <a:t>“Now </a:t>
            </a:r>
            <a:r>
              <a:rPr lang="en-US" dirty="0" err="1" smtClean="0"/>
              <a:t>Eliab</a:t>
            </a:r>
            <a:r>
              <a:rPr lang="en-US" dirty="0" smtClean="0"/>
              <a:t> his oldest brother heard when he spoke to the men; and </a:t>
            </a:r>
            <a:r>
              <a:rPr lang="en-US" dirty="0" err="1" smtClean="0"/>
              <a:t>Eliab’s</a:t>
            </a:r>
            <a:r>
              <a:rPr lang="en-US" dirty="0" smtClean="0"/>
              <a:t> anger was aroused against David, and he said, ‘Why did you come down here? And with whom have you left those few sheep in the wilderness? I know your pride and the insolence of your heart, for you have come down to see the battle.’” 1 Sam. 17:28</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C52BB2-5ACD-47A7-9538-F56E9293F46E}" type="slidenum">
              <a:rPr lang="en-US"/>
              <a:pPr/>
              <a:t>2</a:t>
            </a:fld>
            <a:endParaRPr lang="en-US"/>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C78287-B02D-4AD0-952F-E860E16EF38B}" type="slidenum">
              <a:rPr lang="en-US"/>
              <a:pPr/>
              <a:t>20</a:t>
            </a:fld>
            <a:endParaRPr lang="en-US"/>
          </a:p>
        </p:txBody>
      </p:sp>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EC3D98-CB49-458C-BAA1-2DCAE87C6872}" type="slidenum">
              <a:rPr lang="en-US"/>
              <a:pPr/>
              <a:t>21</a:t>
            </a:fld>
            <a:endParaRPr lang="en-US"/>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r>
              <a:rPr lang="en-US"/>
              <a:t>A new off-ramp:  Family &amp; Friends</a:t>
            </a:r>
          </a:p>
          <a:p>
            <a:r>
              <a:rPr lang="en-US"/>
              <a:t>Your family members may have fallen away from the Lord? Will you follow them?</a:t>
            </a:r>
          </a:p>
          <a:p>
            <a:r>
              <a:rPr lang="en-US"/>
              <a:t>You may be the only one in your family who obeyed the gospel. They may scoff at you or simply discourage you with indifference. Will you then become indifferent?</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5B0AFE-6B95-4476-BBB0-827A3043D550}" type="slidenum">
              <a:rPr lang="en-US"/>
              <a:pPr/>
              <a:t>22</a:t>
            </a:fld>
            <a:endParaRPr lang="en-US"/>
          </a:p>
        </p:txBody>
      </p:sp>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B0AA09-9F5F-40C7-A024-CB4CF1D459F9}" type="slidenum">
              <a:rPr lang="en-US"/>
              <a:pPr/>
              <a:t>23</a:t>
            </a:fld>
            <a:endParaRPr lang="en-US"/>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r>
              <a:rPr lang="en-US" dirty="0"/>
              <a:t>Some may enter the race but then after running for a while feel like the cost of keeping on is too much.</a:t>
            </a:r>
          </a:p>
          <a:p>
            <a:r>
              <a:rPr lang="en-US" dirty="0"/>
              <a:t>On life’s race course, some may find out that they are in an adulterous marriage and learn that they must get out of it if they are going to be acceptable to God. They may then choose to quit the race because of the personal cost.  </a:t>
            </a:r>
            <a:r>
              <a:rPr lang="en-US" dirty="0" smtClean="0"/>
              <a:t>I’ve personally seen that. Some </a:t>
            </a:r>
            <a:r>
              <a:rPr lang="en-US" dirty="0"/>
              <a:t>may feel that giving up a certain practice has too great of a cost to keep on going.</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FF90E4-D3DA-4703-8557-39B4A7A0539D}" type="slidenum">
              <a:rPr lang="en-US"/>
              <a:pPr/>
              <a:t>24</a:t>
            </a:fld>
            <a:endParaRPr lang="en-US"/>
          </a:p>
        </p:txBody>
      </p:sp>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C970B4-93ED-46E3-98DB-08C7B29F292B}" type="slidenum">
              <a:rPr lang="en-US"/>
              <a:pPr/>
              <a:t>25</a:t>
            </a:fld>
            <a:endParaRPr lang="en-US"/>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r>
              <a:rPr lang="en-US"/>
              <a:t>Some may enter the race but then after running for a while feel like the cost of keeping on is too much.</a:t>
            </a:r>
          </a:p>
          <a:p>
            <a:r>
              <a:rPr lang="en-US"/>
              <a:t>On life’s race course, some may find out that they are in an adulterous marriage and learn that they must get out of it if they are going to be acceptable to God. They may then choose to quit the race because of the personal cost.  Some may feel that giving up a certain practice has too great of a cost to keep on going.</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7A223F-0D6F-49B7-B946-BAB8E495B0CF}" type="slidenum">
              <a:rPr lang="en-US"/>
              <a:pPr/>
              <a:t>26</a:t>
            </a:fld>
            <a:endParaRPr lang="en-US"/>
          </a:p>
        </p:txBody>
      </p:sp>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r>
              <a:rPr lang="en-US" dirty="0" smtClean="0"/>
              <a:t>Note on 1 Corinthians 11:23-29 READ.  When you are feeling down or blue or that you have</a:t>
            </a:r>
            <a:r>
              <a:rPr lang="en-US" baseline="0" dirty="0" smtClean="0"/>
              <a:t> too much on your plate, then please check back with this passage.  Why is that people think the cost is too much.  Paul stands in the cloud of witness against us if we fall short of the glory and sell out for any sin to lose Christ.  But why would Paul go under so much pain and agony and yet remain faithful while others won’t even stop a sin or get out of a relationship?  </a:t>
            </a:r>
          </a:p>
          <a:p>
            <a:endParaRPr lang="en-US" baseline="0" dirty="0" smtClean="0"/>
          </a:p>
          <a:p>
            <a:r>
              <a:rPr lang="en-US" baseline="0" dirty="0" smtClean="0"/>
              <a:t>The reason is in verse 28, 29.  He actually has a concern for something more than himself.  The churches verse 28.   He sympathizes with the weak yet burns with indignation when one is made to stumble (literally scandalize).  </a:t>
            </a:r>
          </a:p>
          <a:p>
            <a:endParaRPr lang="en-US" baseline="0" dirty="0" smtClean="0"/>
          </a:p>
          <a:p>
            <a:r>
              <a:rPr lang="en-US" baseline="0" dirty="0" smtClean="0"/>
              <a:t>“The idea is, that he felt in himself every reproach or suffering which affected any brother Christian” (Abbotts Illustrated New Testament).  “When a brother stumbles, Paul is set on fire with grief” (Robertson’s NT Word Pictures).  Paul felt the pain others went through while going through more than any other and even if one were to be seduced to fall away, Paul burned with Zeal to make him stand up straight before God.</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547887-BEAF-440F-AB22-5EED03785906}" type="slidenum">
              <a:rPr lang="en-US"/>
              <a:pPr/>
              <a:t>27</a:t>
            </a:fld>
            <a:endParaRPr lang="en-US"/>
          </a:p>
        </p:txBody>
      </p:sp>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A973F8-C59F-49DA-BDE4-64B43CDBD1EA}" type="slidenum">
              <a:rPr lang="en-US"/>
              <a:pPr/>
              <a:t>28</a:t>
            </a:fld>
            <a:endParaRPr lang="en-US"/>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8C99F0-365F-4C8A-B88D-BBC41BDDD411}" type="slidenum">
              <a:rPr lang="en-US"/>
              <a:pPr/>
              <a:t>29</a:t>
            </a:fld>
            <a:endParaRPr lang="en-US"/>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074BAD-B061-4EBF-A3A8-6D3576C0DC9A}" type="slidenum">
              <a:rPr lang="en-US"/>
              <a:pPr/>
              <a:t>3</a:t>
            </a:fld>
            <a:endParaRPr lang="en-US"/>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58BB66-7A5E-4958-B280-AB7A4A3E684A}" type="slidenum">
              <a:rPr lang="en-US"/>
              <a:pPr/>
              <a:t>30</a:t>
            </a:fld>
            <a:endParaRPr lang="en-US"/>
          </a:p>
        </p:txBody>
      </p:sp>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BBC56B-49F8-404D-99D9-E9D26D4101D7}" type="slidenum">
              <a:rPr lang="en-US"/>
              <a:pPr/>
              <a:t>31</a:t>
            </a:fld>
            <a:endParaRPr lang="en-US"/>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890933-2BB0-458E-9AC4-F659DCF1DBAE}" type="slidenum">
              <a:rPr lang="en-US"/>
              <a:pPr/>
              <a:t>32</a:t>
            </a:fld>
            <a:endParaRPr lang="en-US"/>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F9EEEF-335F-422B-8770-117490D2FE2A}" type="slidenum">
              <a:rPr lang="en-US"/>
              <a:pPr/>
              <a:t>33</a:t>
            </a:fld>
            <a:endParaRPr lang="en-US"/>
          </a:p>
        </p:txBody>
      </p:sp>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8DC6B0-EA1E-4B25-B0C0-1E642F64E4EA}" type="slidenum">
              <a:rPr lang="en-US"/>
              <a:pPr/>
              <a:t>34</a:t>
            </a:fld>
            <a:endParaRPr lang="en-US"/>
          </a:p>
        </p:txBody>
      </p:sp>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98C138-77AE-4428-B361-BF558465CC11}" type="slidenum">
              <a:rPr lang="en-US"/>
              <a:pPr/>
              <a:t>4</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r>
              <a:rPr lang="en-US"/>
              <a:t>“Life’s Race” is not the most popular race!  Most have enlisted the race to the gusto, pleasure, riches.</a:t>
            </a:r>
          </a:p>
          <a:p>
            <a:r>
              <a:rPr lang="en-US"/>
              <a:t>Most people do not like the race that you are running. It can often be a lonely race. Many religious friends differ with your race (celebrate birth of Christ; instrumental music in worship; etc). Others run for the bottle; dancing; drugs; etc.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EA62ED-E090-45C6-9E08-355DAA3D7C02}" type="slidenum">
              <a:rPr lang="en-US"/>
              <a:pPr/>
              <a:t>5</a:t>
            </a:fld>
            <a:endParaRPr lang="en-US"/>
          </a:p>
        </p:txBody>
      </p:sp>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68FC0C-DF8C-46A4-BAD6-FE763584EEA5}" type="slidenum">
              <a:rPr lang="en-US"/>
              <a:pPr/>
              <a:t>6</a:t>
            </a:fld>
            <a:endParaRPr lang="en-US"/>
          </a:p>
        </p:txBody>
      </p:sp>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r>
              <a:rPr lang="en-US" dirty="0" smtClean="0"/>
              <a:t>“and did not spare the ancient world, but saved Noah, one of eight people, a preacher of righteousness, bringing in the flood on the world of the ungodly” (2 Pet. 2:5)</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F0E7A7-C23D-48E4-88BC-236B8B79D3DB}" type="slidenum">
              <a:rPr lang="en-US"/>
              <a:pPr/>
              <a:t>7</a:t>
            </a:fld>
            <a:endParaRPr lang="en-US"/>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r>
              <a:rPr lang="en-US" dirty="0"/>
              <a:t>We see other races where they boast on easy street. We begin to think that the commands of God are too burdensome. This may hit right in the beginning stages of life’s </a:t>
            </a:r>
            <a:r>
              <a:rPr lang="en-US" dirty="0" smtClean="0"/>
              <a:t>race;</a:t>
            </a:r>
            <a:r>
              <a:rPr lang="en-US" baseline="0" dirty="0" smtClean="0"/>
              <a:t> </a:t>
            </a:r>
            <a:r>
              <a:rPr lang="en-US" dirty="0" smtClean="0"/>
              <a:t>as in in </a:t>
            </a:r>
            <a:r>
              <a:rPr lang="en-US" dirty="0"/>
              <a:t>running, it is the first few minutes that are the most difficult;</a:t>
            </a:r>
          </a:p>
          <a:p>
            <a:r>
              <a:rPr lang="en-US" dirty="0"/>
              <a:t>We may think that the “Mattress Springs Church of Christ” sounds better this Sunday.  TV, sports, housework, etc. </a:t>
            </a:r>
            <a:r>
              <a:rPr lang="en-US" dirty="0" smtClean="0"/>
              <a:t>sound </a:t>
            </a:r>
            <a:r>
              <a:rPr lang="en-US" dirty="0"/>
              <a:t>more appealing</a:t>
            </a:r>
            <a:r>
              <a:rPr lang="en-US" dirty="0" smtClean="0"/>
              <a:t>. A denomination that might sound more appealing when they don’t enforce church membership or teach the truth on discipline.</a:t>
            </a:r>
            <a:r>
              <a:rPr lang="en-US" baseline="0" dirty="0" smtClean="0"/>
              <a:t>  A doctrine of “once saved, always saved” may make it a lot easier on you.</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CDB746-0565-4B80-BD58-2E9073B11B2C}" type="slidenum">
              <a:rPr lang="en-US"/>
              <a:pPr/>
              <a:t>8</a:t>
            </a:fld>
            <a:endParaRPr lang="en-US"/>
          </a:p>
        </p:txBody>
      </p:sp>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4048FB-2678-416A-B870-78A63053BEE8}" type="slidenum">
              <a:rPr lang="en-US"/>
              <a:pPr/>
              <a:t>9</a:t>
            </a:fld>
            <a:endParaRPr lang="en-US"/>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p:txBody>
          <a:bodyPr/>
          <a:lstStyle/>
          <a:p>
            <a:r>
              <a:rPr lang="en-US" dirty="0"/>
              <a:t>Sometimes worldly offers can sidetrack you from the race of life. . </a:t>
            </a:r>
            <a:r>
              <a:rPr lang="en-US" dirty="0" smtClean="0"/>
              <a:t>.When the great dollar sign stares at you in the eye what</a:t>
            </a:r>
            <a:r>
              <a:rPr lang="en-US" baseline="0" dirty="0" smtClean="0"/>
              <a:t> will your response be if it takes you away from Christ? </a:t>
            </a:r>
            <a:r>
              <a:rPr lang="en-US" dirty="0" smtClean="0"/>
              <a:t>A </a:t>
            </a:r>
            <a:r>
              <a:rPr lang="en-US" dirty="0"/>
              <a:t>great paying job, total financial security, excellent benefits. . .you just have to miss Wed. Bible study and a Sunday here and there.  Promotions in authority or rank may cause some to have their ego </a:t>
            </a:r>
            <a:r>
              <a:rPr lang="en-US" dirty="0" smtClean="0"/>
              <a:t>bloated</a:t>
            </a:r>
            <a:r>
              <a:rPr lang="en-US" baseline="0" dirty="0" smtClean="0"/>
              <a:t> and through pride they cannot see beyond their nose.</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2"/>
            </a:gs>
            <a:gs pos="100000">
              <a:schemeClr val="bg1"/>
            </a:gs>
          </a:gsLst>
          <a:lin ang="18900000" scaled="1"/>
        </a:gradFill>
        <a:effectLst/>
      </p:bgPr>
    </p:bg>
    <p:spTree>
      <p:nvGrpSpPr>
        <p:cNvPr id="1" name=""/>
        <p:cNvGrpSpPr/>
        <p:nvPr/>
      </p:nvGrpSpPr>
      <p:grpSpPr>
        <a:xfrm>
          <a:off x="0" y="0"/>
          <a:ext cx="0" cy="0"/>
          <a:chOff x="0" y="0"/>
          <a:chExt cx="0" cy="0"/>
        </a:xfrm>
      </p:grpSpPr>
      <p:grpSp>
        <p:nvGrpSpPr>
          <p:cNvPr id="64514" name="Group 2"/>
          <p:cNvGrpSpPr>
            <a:grpSpLocks/>
          </p:cNvGrpSpPr>
          <p:nvPr/>
        </p:nvGrpSpPr>
        <p:grpSpPr bwMode="auto">
          <a:xfrm>
            <a:off x="0" y="0"/>
            <a:ext cx="9140825" cy="6851650"/>
            <a:chOff x="0" y="0"/>
            <a:chExt cx="5758" cy="4316"/>
          </a:xfrm>
        </p:grpSpPr>
        <p:sp>
          <p:nvSpPr>
            <p:cNvPr id="64515"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16"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17"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18"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endParaRPr lang="en-US"/>
            </a:p>
          </p:txBody>
        </p:sp>
        <p:sp>
          <p:nvSpPr>
            <p:cNvPr id="64519"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20"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21"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22"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23"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24"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endParaRPr lang="en-US"/>
            </a:p>
          </p:txBody>
        </p:sp>
        <p:sp>
          <p:nvSpPr>
            <p:cNvPr id="64525"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en-US"/>
            </a:p>
          </p:txBody>
        </p:sp>
        <p:sp>
          <p:nvSpPr>
            <p:cNvPr id="64526"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en-US"/>
            </a:p>
          </p:txBody>
        </p:sp>
        <p:grpSp>
          <p:nvGrpSpPr>
            <p:cNvPr id="64527" name="Group 15"/>
            <p:cNvGrpSpPr>
              <a:grpSpLocks/>
            </p:cNvGrpSpPr>
            <p:nvPr/>
          </p:nvGrpSpPr>
          <p:grpSpPr bwMode="auto">
            <a:xfrm>
              <a:off x="192" y="2284"/>
              <a:ext cx="1254" cy="923"/>
              <a:chOff x="192" y="2284"/>
              <a:chExt cx="1254" cy="923"/>
            </a:xfrm>
          </p:grpSpPr>
          <p:sp>
            <p:nvSpPr>
              <p:cNvPr id="64528"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endParaRPr lang="en-US"/>
              </a:p>
            </p:txBody>
          </p:sp>
          <p:sp>
            <p:nvSpPr>
              <p:cNvPr id="64529"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30"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endParaRPr lang="en-US"/>
              </a:p>
            </p:txBody>
          </p:sp>
          <p:sp>
            <p:nvSpPr>
              <p:cNvPr id="64531"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32"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33"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34"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35"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36"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37"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38"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39"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40"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41"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42"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43"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44"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45"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46"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47"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4548"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endParaRPr lang="en-US"/>
              </a:p>
            </p:txBody>
          </p:sp>
          <p:sp>
            <p:nvSpPr>
              <p:cNvPr id="64549"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endParaRPr lang="en-US"/>
              </a:p>
            </p:txBody>
          </p:sp>
          <p:sp>
            <p:nvSpPr>
              <p:cNvPr id="64550"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endParaRPr lang="en-US"/>
              </a:p>
            </p:txBody>
          </p:sp>
          <p:sp>
            <p:nvSpPr>
              <p:cNvPr id="64551"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endParaRPr lang="en-US"/>
              </a:p>
            </p:txBody>
          </p:sp>
          <p:sp>
            <p:nvSpPr>
              <p:cNvPr id="64552"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endParaRPr lang="en-US"/>
              </a:p>
            </p:txBody>
          </p:sp>
        </p:grpSp>
      </p:grpSp>
      <p:sp>
        <p:nvSpPr>
          <p:cNvPr id="64553" name="Rectangle 41"/>
          <p:cNvSpPr>
            <a:spLocks noGrp="1" noChangeArrowheads="1"/>
          </p:cNvSpPr>
          <p:nvPr>
            <p:ph type="ctrTitle"/>
          </p:nvPr>
        </p:nvSpPr>
        <p:spPr>
          <a:xfrm>
            <a:off x="685800" y="1447800"/>
            <a:ext cx="7772400" cy="1470025"/>
          </a:xfrm>
        </p:spPr>
        <p:txBody>
          <a:bodyPr/>
          <a:lstStyle>
            <a:lvl1pPr>
              <a:defRPr/>
            </a:lvl1pPr>
          </a:lstStyle>
          <a:p>
            <a:r>
              <a:rPr lang="en-US"/>
              <a:t>Click to edit Master title style</a:t>
            </a:r>
          </a:p>
        </p:txBody>
      </p:sp>
      <p:sp>
        <p:nvSpPr>
          <p:cNvPr id="64554" name="Rectangle 42"/>
          <p:cNvSpPr>
            <a:spLocks noGrp="1" noChangeArrowheads="1"/>
          </p:cNvSpPr>
          <p:nvPr>
            <p:ph type="subTitle" idx="1"/>
          </p:nvPr>
        </p:nvSpPr>
        <p:spPr>
          <a:xfrm>
            <a:off x="1371600" y="3203575"/>
            <a:ext cx="6400800" cy="1752600"/>
          </a:xfrm>
        </p:spPr>
        <p:txBody>
          <a:bodyPr/>
          <a:lstStyle>
            <a:lvl1pPr marL="0" indent="0" algn="ctr">
              <a:buFont typeface="Wingdings" pitchFamily="2" charset="2"/>
              <a:buNone/>
              <a:defRPr/>
            </a:lvl1pPr>
          </a:lstStyle>
          <a:p>
            <a:r>
              <a:rPr lang="en-US"/>
              <a:t>Click to edit Master subtitle style</a:t>
            </a:r>
          </a:p>
        </p:txBody>
      </p:sp>
      <p:sp>
        <p:nvSpPr>
          <p:cNvPr id="64555" name="Rectangle 43"/>
          <p:cNvSpPr>
            <a:spLocks noGrp="1" noChangeArrowheads="1"/>
          </p:cNvSpPr>
          <p:nvPr>
            <p:ph type="dt" sz="half" idx="2"/>
          </p:nvPr>
        </p:nvSpPr>
        <p:spPr>
          <a:xfrm>
            <a:off x="457200" y="6245225"/>
            <a:ext cx="2133600" cy="476250"/>
          </a:xfrm>
        </p:spPr>
        <p:txBody>
          <a:bodyPr/>
          <a:lstStyle>
            <a:lvl1pPr>
              <a:defRPr/>
            </a:lvl1pPr>
          </a:lstStyle>
          <a:p>
            <a:fld id="{9A7E948B-D297-4F61-A691-7F99045824F8}" type="datetime1">
              <a:rPr lang="en-US"/>
              <a:pPr/>
              <a:t>8/23/2008</a:t>
            </a:fld>
            <a:endParaRPr lang="en-US"/>
          </a:p>
        </p:txBody>
      </p:sp>
      <p:sp>
        <p:nvSpPr>
          <p:cNvPr id="64556" name="Rectangle 44"/>
          <p:cNvSpPr>
            <a:spLocks noGrp="1" noChangeArrowheads="1"/>
          </p:cNvSpPr>
          <p:nvPr>
            <p:ph type="ftr" sz="quarter" idx="3"/>
          </p:nvPr>
        </p:nvSpPr>
        <p:spPr>
          <a:xfrm>
            <a:off x="3124200" y="6245225"/>
            <a:ext cx="2895600" cy="476250"/>
          </a:xfrm>
        </p:spPr>
        <p:txBody>
          <a:bodyPr/>
          <a:lstStyle>
            <a:lvl1pPr>
              <a:defRPr/>
            </a:lvl1pPr>
          </a:lstStyle>
          <a:p>
            <a:endParaRPr lang="en-US"/>
          </a:p>
        </p:txBody>
      </p:sp>
      <p:sp>
        <p:nvSpPr>
          <p:cNvPr id="64557" name="Rectangle 45"/>
          <p:cNvSpPr>
            <a:spLocks noGrp="1" noChangeArrowheads="1"/>
          </p:cNvSpPr>
          <p:nvPr>
            <p:ph type="sldNum" sz="quarter" idx="4"/>
          </p:nvPr>
        </p:nvSpPr>
        <p:spPr>
          <a:xfrm>
            <a:off x="6553200" y="6245225"/>
            <a:ext cx="2133600" cy="476250"/>
          </a:xfrm>
        </p:spPr>
        <p:txBody>
          <a:bodyPr/>
          <a:lstStyle>
            <a:lvl1pPr>
              <a:defRPr/>
            </a:lvl1pPr>
          </a:lstStyle>
          <a:p>
            <a:fld id="{1EEAF9B9-2C90-48E3-90A1-80920F936A8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9619797-956A-4BCD-97D1-9837FEEA9E58}" type="datetime1">
              <a:rPr lang="en-US"/>
              <a:pPr/>
              <a:t>8/23/2008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BF7ED98-7700-4379-ABE8-6C14A4D4CDC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8750"/>
            <a:ext cx="2057400" cy="59721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8750"/>
            <a:ext cx="6019800" cy="59721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255674B-0270-43AB-ADB2-C2139DA8C5FB}" type="datetime1">
              <a:rPr lang="en-US"/>
              <a:pPr/>
              <a:t>8/23/2008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53B315F-FB6D-4E81-A636-757EA73517ED}"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24930" name="Group 2"/>
          <p:cNvGrpSpPr>
            <a:grpSpLocks/>
          </p:cNvGrpSpPr>
          <p:nvPr/>
        </p:nvGrpSpPr>
        <p:grpSpPr bwMode="auto">
          <a:xfrm>
            <a:off x="0" y="2438400"/>
            <a:ext cx="9144000" cy="4046538"/>
            <a:chOff x="0" y="1536"/>
            <a:chExt cx="5760" cy="2549"/>
          </a:xfrm>
        </p:grpSpPr>
        <p:sp>
          <p:nvSpPr>
            <p:cNvPr id="124931" name="Rectangle 3"/>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endParaRPr lang="en-US"/>
            </a:p>
          </p:txBody>
        </p:sp>
        <p:sp>
          <p:nvSpPr>
            <p:cNvPr id="124932" name="Freeform 4"/>
            <p:cNvSpPr>
              <a:spLocks/>
            </p:cNvSpPr>
            <p:nvPr userDrawn="1"/>
          </p:nvSpPr>
          <p:spPr bwMode="hidden">
            <a:xfrm>
              <a:off x="0" y="2664"/>
              <a:ext cx="2688" cy="1224"/>
            </a:xfrm>
            <a:custGeom>
              <a:avLst/>
              <a:gdLst/>
              <a:ahLst/>
              <a:cxnLst>
                <a:cxn ang="0">
                  <a:pos x="0" y="0"/>
                </a:cxn>
                <a:cxn ang="0">
                  <a:pos x="960" y="552"/>
                </a:cxn>
                <a:cxn ang="0">
                  <a:pos x="1968" y="264"/>
                </a:cxn>
                <a:cxn ang="0">
                  <a:pos x="2028" y="270"/>
                </a:cxn>
                <a:cxn ang="0">
                  <a:pos x="2661" y="528"/>
                </a:cxn>
                <a:cxn ang="0">
                  <a:pos x="2688" y="648"/>
                </a:cxn>
                <a:cxn ang="0">
                  <a:pos x="2304" y="1080"/>
                </a:cxn>
                <a:cxn ang="0">
                  <a:pos x="1584" y="1224"/>
                </a:cxn>
                <a:cxn ang="0">
                  <a:pos x="1296" y="936"/>
                </a:cxn>
                <a:cxn ang="0">
                  <a:pos x="864" y="1032"/>
                </a:cxn>
                <a:cxn ang="0">
                  <a:pos x="0" y="552"/>
                </a:cxn>
                <a:cxn ang="0">
                  <a:pos x="0" y="0"/>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w="9525">
              <a:noFill/>
              <a:round/>
              <a:headEnd/>
              <a:tailEnd/>
            </a:ln>
            <a:effectLst/>
          </p:spPr>
          <p:txBody>
            <a:bodyPr/>
            <a:lstStyle/>
            <a:p>
              <a:endParaRPr lang="en-US"/>
            </a:p>
          </p:txBody>
        </p:sp>
        <p:sp>
          <p:nvSpPr>
            <p:cNvPr id="124933" name="Freeform 5"/>
            <p:cNvSpPr>
              <a:spLocks/>
            </p:cNvSpPr>
            <p:nvPr userDrawn="1"/>
          </p:nvSpPr>
          <p:spPr bwMode="hidden">
            <a:xfrm>
              <a:off x="3359" y="1536"/>
              <a:ext cx="2401" cy="1232"/>
            </a:xfrm>
            <a:custGeom>
              <a:avLst/>
              <a:gdLst/>
              <a:ahLst/>
              <a:cxnLst>
                <a:cxn ang="0">
                  <a:pos x="2208" y="15"/>
                </a:cxn>
                <a:cxn ang="0">
                  <a:pos x="2088" y="57"/>
                </a:cxn>
                <a:cxn ang="0">
                  <a:pos x="1951" y="99"/>
                </a:cxn>
                <a:cxn ang="0">
                  <a:pos x="1704" y="135"/>
                </a:cxn>
                <a:cxn ang="0">
                  <a:pos x="1314" y="177"/>
                </a:cxn>
                <a:cxn ang="0">
                  <a:pos x="1176" y="189"/>
                </a:cxn>
                <a:cxn ang="0">
                  <a:pos x="1122" y="195"/>
                </a:cxn>
                <a:cxn ang="0">
                  <a:pos x="1075" y="231"/>
                </a:cxn>
                <a:cxn ang="0">
                  <a:pos x="924" y="321"/>
                </a:cxn>
                <a:cxn ang="0">
                  <a:pos x="840" y="369"/>
                </a:cxn>
                <a:cxn ang="0">
                  <a:pos x="630" y="458"/>
                </a:cxn>
                <a:cxn ang="0">
                  <a:pos x="529" y="500"/>
                </a:cxn>
                <a:cxn ang="0">
                  <a:pos x="487" y="542"/>
                </a:cxn>
                <a:cxn ang="0">
                  <a:pos x="457" y="590"/>
                </a:cxn>
                <a:cxn ang="0">
                  <a:pos x="402" y="638"/>
                </a:cxn>
                <a:cxn ang="0">
                  <a:pos x="330" y="758"/>
                </a:cxn>
                <a:cxn ang="0">
                  <a:pos x="312" y="788"/>
                </a:cxn>
                <a:cxn ang="0">
                  <a:pos x="252" y="824"/>
                </a:cxn>
                <a:cxn ang="0">
                  <a:pos x="84" y="926"/>
                </a:cxn>
                <a:cxn ang="0">
                  <a:pos x="0" y="992"/>
                </a:cxn>
                <a:cxn ang="0">
                  <a:pos x="12" y="1040"/>
                </a:cxn>
                <a:cxn ang="0">
                  <a:pos x="132" y="1034"/>
                </a:cxn>
                <a:cxn ang="0">
                  <a:pos x="336" y="980"/>
                </a:cxn>
                <a:cxn ang="0">
                  <a:pos x="529" y="896"/>
                </a:cxn>
                <a:cxn ang="0">
                  <a:pos x="576" y="872"/>
                </a:cxn>
                <a:cxn ang="0">
                  <a:pos x="714" y="848"/>
                </a:cxn>
                <a:cxn ang="0">
                  <a:pos x="966" y="794"/>
                </a:cxn>
                <a:cxn ang="0">
                  <a:pos x="1212" y="782"/>
                </a:cxn>
                <a:cxn ang="0">
                  <a:pos x="1416" y="872"/>
                </a:cxn>
                <a:cxn ang="0">
                  <a:pos x="1464" y="932"/>
                </a:cxn>
                <a:cxn ang="0">
                  <a:pos x="1440" y="992"/>
                </a:cxn>
                <a:cxn ang="0">
                  <a:pos x="1302" y="1040"/>
                </a:cxn>
                <a:cxn ang="0">
                  <a:pos x="1158" y="1100"/>
                </a:cxn>
                <a:cxn ang="0">
                  <a:pos x="1093" y="1148"/>
                </a:cxn>
                <a:cxn ang="0">
                  <a:pos x="1075" y="1208"/>
                </a:cxn>
                <a:cxn ang="0">
                  <a:pos x="1093" y="1232"/>
                </a:cxn>
                <a:cxn ang="0">
                  <a:pos x="1152" y="1226"/>
                </a:cxn>
                <a:cxn ang="0">
                  <a:pos x="1332" y="1208"/>
                </a:cxn>
                <a:cxn ang="0">
                  <a:pos x="1434" y="1184"/>
                </a:cxn>
                <a:cxn ang="0">
                  <a:pos x="1464" y="1172"/>
                </a:cxn>
                <a:cxn ang="0">
                  <a:pos x="1578" y="1130"/>
                </a:cxn>
                <a:cxn ang="0">
                  <a:pos x="1758" y="1064"/>
                </a:cxn>
                <a:cxn ang="0">
                  <a:pos x="1872" y="962"/>
                </a:cxn>
                <a:cxn ang="0">
                  <a:pos x="1986" y="800"/>
                </a:cxn>
                <a:cxn ang="0">
                  <a:pos x="2166" y="650"/>
                </a:cxn>
                <a:cxn ang="0">
                  <a:pos x="2257" y="590"/>
                </a:cxn>
                <a:cxn ang="0">
                  <a:pos x="2400" y="57"/>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257" y="590"/>
                  </a:lnTo>
                  <a:lnTo>
                    <a:pt x="2400" y="518"/>
                  </a:lnTo>
                  <a:lnTo>
                    <a:pt x="2400" y="57"/>
                  </a:lnTo>
                  <a:lnTo>
                    <a:pt x="2401" y="0"/>
                  </a:lnTo>
                  <a:lnTo>
                    <a:pt x="2310" y="3"/>
                  </a:lnTo>
                  <a:close/>
                </a:path>
              </a:pathLst>
            </a:custGeom>
            <a:solidFill>
              <a:schemeClr val="bg2"/>
            </a:solidFill>
            <a:ln w="9525">
              <a:noFill/>
              <a:round/>
              <a:headEnd/>
              <a:tailEnd/>
            </a:ln>
          </p:spPr>
          <p:txBody>
            <a:bodyPr/>
            <a:lstStyle/>
            <a:p>
              <a:endParaRPr lang="en-US"/>
            </a:p>
          </p:txBody>
        </p:sp>
        <p:sp>
          <p:nvSpPr>
            <p:cNvPr id="124934" name="Freeform 6"/>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endParaRPr lang="en-US"/>
            </a:p>
          </p:txBody>
        </p:sp>
        <p:sp>
          <p:nvSpPr>
            <p:cNvPr id="124935" name="Freeform 7"/>
            <p:cNvSpPr>
              <a:spLocks/>
            </p:cNvSpPr>
            <p:nvPr userDrawn="1"/>
          </p:nvSpPr>
          <p:spPr bwMode="hidden">
            <a:xfrm>
              <a:off x="3599" y="2477"/>
              <a:ext cx="186" cy="120"/>
            </a:xfrm>
            <a:custGeom>
              <a:avLst/>
              <a:gdLst/>
              <a:ahLst/>
              <a:cxnLst>
                <a:cxn ang="0">
                  <a:pos x="185" y="0"/>
                </a:cxn>
                <a:cxn ang="0">
                  <a:pos x="185" y="6"/>
                </a:cxn>
                <a:cxn ang="0">
                  <a:pos x="185" y="18"/>
                </a:cxn>
                <a:cxn ang="0">
                  <a:pos x="185" y="36"/>
                </a:cxn>
                <a:cxn ang="0">
                  <a:pos x="179" y="54"/>
                </a:cxn>
                <a:cxn ang="0">
                  <a:pos x="161" y="72"/>
                </a:cxn>
                <a:cxn ang="0">
                  <a:pos x="137" y="96"/>
                </a:cxn>
                <a:cxn ang="0">
                  <a:pos x="101" y="108"/>
                </a:cxn>
                <a:cxn ang="0">
                  <a:pos x="47" y="120"/>
                </a:cxn>
                <a:cxn ang="0">
                  <a:pos x="29" y="120"/>
                </a:cxn>
                <a:cxn ang="0">
                  <a:pos x="17" y="114"/>
                </a:cxn>
                <a:cxn ang="0">
                  <a:pos x="0" y="96"/>
                </a:cxn>
                <a:cxn ang="0">
                  <a:pos x="0" y="78"/>
                </a:cxn>
                <a:cxn ang="0">
                  <a:pos x="0" y="72"/>
                </a:cxn>
                <a:cxn ang="0">
                  <a:pos x="185" y="0"/>
                </a:cxn>
                <a:cxn ang="0">
                  <a:pos x="185" y="0"/>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lnTo>
                    <a:pt x="185" y="0"/>
                  </a:lnTo>
                  <a:close/>
                </a:path>
              </a:pathLst>
            </a:custGeom>
            <a:solidFill>
              <a:schemeClr val="bg1"/>
            </a:solidFill>
            <a:ln w="9525">
              <a:noFill/>
              <a:round/>
              <a:headEnd/>
              <a:tailEnd/>
            </a:ln>
          </p:spPr>
          <p:txBody>
            <a:bodyPr/>
            <a:lstStyle/>
            <a:p>
              <a:endParaRPr lang="en-US"/>
            </a:p>
          </p:txBody>
        </p:sp>
        <p:sp>
          <p:nvSpPr>
            <p:cNvPr id="124936" name="Freeform 8"/>
            <p:cNvSpPr>
              <a:spLocks/>
            </p:cNvSpPr>
            <p:nvPr userDrawn="1"/>
          </p:nvSpPr>
          <p:spPr bwMode="hidden">
            <a:xfrm>
              <a:off x="3779" y="2393"/>
              <a:ext cx="185" cy="120"/>
            </a:xfrm>
            <a:custGeom>
              <a:avLst/>
              <a:gdLst/>
              <a:ahLst/>
              <a:cxnLst>
                <a:cxn ang="0">
                  <a:pos x="185" y="0"/>
                </a:cxn>
                <a:cxn ang="0">
                  <a:pos x="185" y="6"/>
                </a:cxn>
                <a:cxn ang="0">
                  <a:pos x="179" y="24"/>
                </a:cxn>
                <a:cxn ang="0">
                  <a:pos x="167" y="42"/>
                </a:cxn>
                <a:cxn ang="0">
                  <a:pos x="149" y="66"/>
                </a:cxn>
                <a:cxn ang="0">
                  <a:pos x="131" y="90"/>
                </a:cxn>
                <a:cxn ang="0">
                  <a:pos x="102" y="108"/>
                </a:cxn>
                <a:cxn ang="0">
                  <a:pos x="66" y="120"/>
                </a:cxn>
                <a:cxn ang="0">
                  <a:pos x="18" y="120"/>
                </a:cxn>
                <a:cxn ang="0">
                  <a:pos x="0" y="60"/>
                </a:cxn>
                <a:cxn ang="0">
                  <a:pos x="185" y="0"/>
                </a:cxn>
                <a:cxn ang="0">
                  <a:pos x="185" y="0"/>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lnTo>
                    <a:pt x="185" y="0"/>
                  </a:lnTo>
                  <a:close/>
                </a:path>
              </a:pathLst>
            </a:custGeom>
            <a:solidFill>
              <a:schemeClr val="bg1"/>
            </a:solidFill>
            <a:ln w="9525">
              <a:noFill/>
              <a:round/>
              <a:headEnd/>
              <a:tailEnd/>
            </a:ln>
          </p:spPr>
          <p:txBody>
            <a:bodyPr/>
            <a:lstStyle/>
            <a:p>
              <a:endParaRPr lang="en-US"/>
            </a:p>
          </p:txBody>
        </p:sp>
        <p:sp>
          <p:nvSpPr>
            <p:cNvPr id="124937" name="Freeform 9"/>
            <p:cNvSpPr>
              <a:spLocks/>
            </p:cNvSpPr>
            <p:nvPr userDrawn="1"/>
          </p:nvSpPr>
          <p:spPr bwMode="hidden">
            <a:xfrm>
              <a:off x="3839" y="1836"/>
              <a:ext cx="528" cy="275"/>
            </a:xfrm>
            <a:custGeom>
              <a:avLst/>
              <a:gdLst/>
              <a:ahLst/>
              <a:cxnLst>
                <a:cxn ang="0">
                  <a:pos x="0" y="275"/>
                </a:cxn>
                <a:cxn ang="0">
                  <a:pos x="0" y="269"/>
                </a:cxn>
                <a:cxn ang="0">
                  <a:pos x="6" y="251"/>
                </a:cxn>
                <a:cxn ang="0">
                  <a:pos x="6" y="239"/>
                </a:cxn>
                <a:cxn ang="0">
                  <a:pos x="12" y="227"/>
                </a:cxn>
                <a:cxn ang="0">
                  <a:pos x="18" y="221"/>
                </a:cxn>
                <a:cxn ang="0">
                  <a:pos x="36" y="215"/>
                </a:cxn>
                <a:cxn ang="0">
                  <a:pos x="77" y="203"/>
                </a:cxn>
                <a:cxn ang="0">
                  <a:pos x="137" y="179"/>
                </a:cxn>
                <a:cxn ang="0">
                  <a:pos x="209" y="143"/>
                </a:cxn>
                <a:cxn ang="0">
                  <a:pos x="251" y="120"/>
                </a:cxn>
                <a:cxn ang="0">
                  <a:pos x="299" y="96"/>
                </a:cxn>
                <a:cxn ang="0">
                  <a:pos x="394" y="48"/>
                </a:cxn>
                <a:cxn ang="0">
                  <a:pos x="442" y="30"/>
                </a:cxn>
                <a:cxn ang="0">
                  <a:pos x="478" y="12"/>
                </a:cxn>
                <a:cxn ang="0">
                  <a:pos x="502" y="6"/>
                </a:cxn>
                <a:cxn ang="0">
                  <a:pos x="520" y="0"/>
                </a:cxn>
                <a:cxn ang="0">
                  <a:pos x="526" y="0"/>
                </a:cxn>
                <a:cxn ang="0">
                  <a:pos x="520" y="6"/>
                </a:cxn>
                <a:cxn ang="0">
                  <a:pos x="508" y="12"/>
                </a:cxn>
                <a:cxn ang="0">
                  <a:pos x="484" y="24"/>
                </a:cxn>
                <a:cxn ang="0">
                  <a:pos x="460" y="42"/>
                </a:cxn>
                <a:cxn ang="0">
                  <a:pos x="436" y="54"/>
                </a:cxn>
                <a:cxn ang="0">
                  <a:pos x="394" y="78"/>
                </a:cxn>
                <a:cxn ang="0">
                  <a:pos x="340" y="108"/>
                </a:cxn>
                <a:cxn ang="0">
                  <a:pos x="275" y="143"/>
                </a:cxn>
                <a:cxn ang="0">
                  <a:pos x="131" y="221"/>
                </a:cxn>
                <a:cxn ang="0">
                  <a:pos x="65" y="251"/>
                </a:cxn>
                <a:cxn ang="0">
                  <a:pos x="0" y="275"/>
                </a:cxn>
                <a:cxn ang="0">
                  <a:pos x="0" y="275"/>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lnTo>
                    <a:pt x="0" y="275"/>
                  </a:lnTo>
                  <a:close/>
                </a:path>
              </a:pathLst>
            </a:custGeom>
            <a:solidFill>
              <a:schemeClr val="bg1"/>
            </a:solidFill>
            <a:ln w="9525">
              <a:noFill/>
              <a:round/>
              <a:headEnd/>
              <a:tailEnd/>
            </a:ln>
          </p:spPr>
          <p:txBody>
            <a:bodyPr/>
            <a:lstStyle/>
            <a:p>
              <a:endParaRPr lang="en-US"/>
            </a:p>
          </p:txBody>
        </p:sp>
        <p:sp>
          <p:nvSpPr>
            <p:cNvPr id="124938" name="Freeform 10"/>
            <p:cNvSpPr>
              <a:spLocks/>
            </p:cNvSpPr>
            <p:nvPr userDrawn="1"/>
          </p:nvSpPr>
          <p:spPr bwMode="hidden">
            <a:xfrm>
              <a:off x="3676" y="2015"/>
              <a:ext cx="721" cy="306"/>
            </a:xfrm>
            <a:custGeom>
              <a:avLst/>
              <a:gdLst/>
              <a:ahLst/>
              <a:cxnLst>
                <a:cxn ang="0">
                  <a:pos x="48" y="216"/>
                </a:cxn>
                <a:cxn ang="0">
                  <a:pos x="30" y="252"/>
                </a:cxn>
                <a:cxn ang="0">
                  <a:pos x="12" y="282"/>
                </a:cxn>
                <a:cxn ang="0">
                  <a:pos x="6" y="300"/>
                </a:cxn>
                <a:cxn ang="0">
                  <a:pos x="0" y="306"/>
                </a:cxn>
                <a:cxn ang="0">
                  <a:pos x="48" y="276"/>
                </a:cxn>
                <a:cxn ang="0">
                  <a:pos x="84" y="252"/>
                </a:cxn>
                <a:cxn ang="0">
                  <a:pos x="108" y="234"/>
                </a:cxn>
                <a:cxn ang="0">
                  <a:pos x="120" y="228"/>
                </a:cxn>
                <a:cxn ang="0">
                  <a:pos x="126" y="228"/>
                </a:cxn>
                <a:cxn ang="0">
                  <a:pos x="144" y="222"/>
                </a:cxn>
                <a:cxn ang="0">
                  <a:pos x="168" y="216"/>
                </a:cxn>
                <a:cxn ang="0">
                  <a:pos x="198" y="204"/>
                </a:cxn>
                <a:cxn ang="0">
                  <a:pos x="275" y="180"/>
                </a:cxn>
                <a:cxn ang="0">
                  <a:pos x="371" y="156"/>
                </a:cxn>
                <a:cxn ang="0">
                  <a:pos x="461" y="126"/>
                </a:cxn>
                <a:cxn ang="0">
                  <a:pos x="544" y="102"/>
                </a:cxn>
                <a:cxn ang="0">
                  <a:pos x="574" y="90"/>
                </a:cxn>
                <a:cxn ang="0">
                  <a:pos x="604" y="84"/>
                </a:cxn>
                <a:cxn ang="0">
                  <a:pos x="622" y="78"/>
                </a:cxn>
                <a:cxn ang="0">
                  <a:pos x="628" y="72"/>
                </a:cxn>
                <a:cxn ang="0">
                  <a:pos x="634" y="66"/>
                </a:cxn>
                <a:cxn ang="0">
                  <a:pos x="652" y="60"/>
                </a:cxn>
                <a:cxn ang="0">
                  <a:pos x="694" y="30"/>
                </a:cxn>
                <a:cxn ang="0">
                  <a:pos x="712" y="18"/>
                </a:cxn>
                <a:cxn ang="0">
                  <a:pos x="718" y="6"/>
                </a:cxn>
                <a:cxn ang="0">
                  <a:pos x="712" y="0"/>
                </a:cxn>
                <a:cxn ang="0">
                  <a:pos x="688" y="0"/>
                </a:cxn>
                <a:cxn ang="0">
                  <a:pos x="628" y="0"/>
                </a:cxn>
                <a:cxn ang="0">
                  <a:pos x="580" y="0"/>
                </a:cxn>
                <a:cxn ang="0">
                  <a:pos x="544" y="0"/>
                </a:cxn>
                <a:cxn ang="0">
                  <a:pos x="514" y="18"/>
                </a:cxn>
                <a:cxn ang="0">
                  <a:pos x="485" y="42"/>
                </a:cxn>
                <a:cxn ang="0">
                  <a:pos x="467" y="54"/>
                </a:cxn>
                <a:cxn ang="0">
                  <a:pos x="449" y="60"/>
                </a:cxn>
                <a:cxn ang="0">
                  <a:pos x="425" y="60"/>
                </a:cxn>
                <a:cxn ang="0">
                  <a:pos x="389" y="66"/>
                </a:cxn>
                <a:cxn ang="0">
                  <a:pos x="347" y="84"/>
                </a:cxn>
                <a:cxn ang="0">
                  <a:pos x="311" y="108"/>
                </a:cxn>
                <a:cxn ang="0">
                  <a:pos x="287" y="126"/>
                </a:cxn>
                <a:cxn ang="0">
                  <a:pos x="275" y="132"/>
                </a:cxn>
                <a:cxn ang="0">
                  <a:pos x="257" y="138"/>
                </a:cxn>
                <a:cxn ang="0">
                  <a:pos x="221" y="138"/>
                </a:cxn>
                <a:cxn ang="0">
                  <a:pos x="186" y="138"/>
                </a:cxn>
                <a:cxn ang="0">
                  <a:pos x="180" y="138"/>
                </a:cxn>
                <a:cxn ang="0">
                  <a:pos x="174" y="138"/>
                </a:cxn>
                <a:cxn ang="0">
                  <a:pos x="114" y="162"/>
                </a:cxn>
                <a:cxn ang="0">
                  <a:pos x="48" y="216"/>
                </a:cxn>
                <a:cxn ang="0">
                  <a:pos x="48" y="216"/>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lnTo>
                    <a:pt x="48" y="216"/>
                  </a:lnTo>
                  <a:close/>
                </a:path>
              </a:pathLst>
            </a:custGeom>
            <a:solidFill>
              <a:schemeClr val="bg1"/>
            </a:solidFill>
            <a:ln w="9525">
              <a:noFill/>
              <a:round/>
              <a:headEnd/>
              <a:tailEnd/>
            </a:ln>
          </p:spPr>
          <p:txBody>
            <a:bodyPr/>
            <a:lstStyle/>
            <a:p>
              <a:endParaRPr lang="en-US"/>
            </a:p>
          </p:txBody>
        </p:sp>
        <p:sp>
          <p:nvSpPr>
            <p:cNvPr id="124939" name="Freeform 11"/>
            <p:cNvSpPr>
              <a:spLocks/>
            </p:cNvSpPr>
            <p:nvPr userDrawn="1"/>
          </p:nvSpPr>
          <p:spPr bwMode="hidden">
            <a:xfrm>
              <a:off x="3358" y="1890"/>
              <a:ext cx="2400" cy="881"/>
            </a:xfrm>
            <a:custGeom>
              <a:avLst/>
              <a:gdLst/>
              <a:ahLst/>
              <a:cxnLst>
                <a:cxn ang="0">
                  <a:pos x="2231" y="54"/>
                </a:cxn>
                <a:cxn ang="0">
                  <a:pos x="2189" y="54"/>
                </a:cxn>
                <a:cxn ang="0">
                  <a:pos x="2147" y="66"/>
                </a:cxn>
                <a:cxn ang="0">
                  <a:pos x="2021" y="101"/>
                </a:cxn>
                <a:cxn ang="0">
                  <a:pos x="1956" y="119"/>
                </a:cxn>
                <a:cxn ang="0">
                  <a:pos x="1860" y="167"/>
                </a:cxn>
                <a:cxn ang="0">
                  <a:pos x="1836" y="245"/>
                </a:cxn>
                <a:cxn ang="0">
                  <a:pos x="1842" y="305"/>
                </a:cxn>
                <a:cxn ang="0">
                  <a:pos x="1758" y="317"/>
                </a:cxn>
                <a:cxn ang="0">
                  <a:pos x="1597" y="263"/>
                </a:cxn>
                <a:cxn ang="0">
                  <a:pos x="1507" y="257"/>
                </a:cxn>
                <a:cxn ang="0">
                  <a:pos x="1399" y="311"/>
                </a:cxn>
                <a:cxn ang="0">
                  <a:pos x="1334" y="353"/>
                </a:cxn>
                <a:cxn ang="0">
                  <a:pos x="1310" y="359"/>
                </a:cxn>
                <a:cxn ang="0">
                  <a:pos x="1214" y="371"/>
                </a:cxn>
                <a:cxn ang="0">
                  <a:pos x="1160" y="365"/>
                </a:cxn>
                <a:cxn ang="0">
                  <a:pos x="1053" y="371"/>
                </a:cxn>
                <a:cxn ang="0">
                  <a:pos x="957" y="383"/>
                </a:cxn>
                <a:cxn ang="0">
                  <a:pos x="921" y="401"/>
                </a:cxn>
                <a:cxn ang="0">
                  <a:pos x="819" y="419"/>
                </a:cxn>
                <a:cxn ang="0">
                  <a:pos x="778" y="419"/>
                </a:cxn>
                <a:cxn ang="0">
                  <a:pos x="664" y="437"/>
                </a:cxn>
                <a:cxn ang="0">
                  <a:pos x="598" y="473"/>
                </a:cxn>
                <a:cxn ang="0">
                  <a:pos x="503" y="467"/>
                </a:cxn>
                <a:cxn ang="0">
                  <a:pos x="431" y="491"/>
                </a:cxn>
                <a:cxn ang="0">
                  <a:pos x="413" y="539"/>
                </a:cxn>
                <a:cxn ang="0">
                  <a:pos x="347" y="569"/>
                </a:cxn>
                <a:cxn ang="0">
                  <a:pos x="222" y="599"/>
                </a:cxn>
                <a:cxn ang="0">
                  <a:pos x="138" y="647"/>
                </a:cxn>
                <a:cxn ang="0">
                  <a:pos x="108" y="659"/>
                </a:cxn>
                <a:cxn ang="0">
                  <a:pos x="0" y="671"/>
                </a:cxn>
                <a:cxn ang="0">
                  <a:pos x="84" y="695"/>
                </a:cxn>
                <a:cxn ang="0">
                  <a:pos x="263" y="653"/>
                </a:cxn>
                <a:cxn ang="0">
                  <a:pos x="473" y="569"/>
                </a:cxn>
                <a:cxn ang="0">
                  <a:pos x="568" y="521"/>
                </a:cxn>
                <a:cxn ang="0">
                  <a:pos x="646" y="515"/>
                </a:cxn>
                <a:cxn ang="0">
                  <a:pos x="873" y="461"/>
                </a:cxn>
                <a:cxn ang="0">
                  <a:pos x="1148" y="425"/>
                </a:cxn>
                <a:cxn ang="0">
                  <a:pos x="1292" y="461"/>
                </a:cxn>
                <a:cxn ang="0">
                  <a:pos x="1417" y="533"/>
                </a:cxn>
                <a:cxn ang="0">
                  <a:pos x="1435" y="617"/>
                </a:cxn>
                <a:cxn ang="0">
                  <a:pos x="1376" y="653"/>
                </a:cxn>
                <a:cxn ang="0">
                  <a:pos x="1226" y="701"/>
                </a:cxn>
                <a:cxn ang="0">
                  <a:pos x="1112" y="755"/>
                </a:cxn>
                <a:cxn ang="0">
                  <a:pos x="1065" y="809"/>
                </a:cxn>
                <a:cxn ang="0">
                  <a:pos x="1077" y="869"/>
                </a:cxn>
                <a:cxn ang="0">
                  <a:pos x="1106" y="881"/>
                </a:cxn>
                <a:cxn ang="0">
                  <a:pos x="1208" y="869"/>
                </a:cxn>
                <a:cxn ang="0">
                  <a:pos x="1388" y="857"/>
                </a:cxn>
                <a:cxn ang="0">
                  <a:pos x="1441" y="851"/>
                </a:cxn>
                <a:cxn ang="0">
                  <a:pos x="1483" y="833"/>
                </a:cxn>
                <a:cxn ang="0">
                  <a:pos x="1675" y="743"/>
                </a:cxn>
                <a:cxn ang="0">
                  <a:pos x="1806" y="689"/>
                </a:cxn>
                <a:cxn ang="0">
                  <a:pos x="1884" y="581"/>
                </a:cxn>
                <a:cxn ang="0">
                  <a:pos x="2039" y="389"/>
                </a:cxn>
                <a:cxn ang="0">
                  <a:pos x="2207" y="269"/>
                </a:cxn>
                <a:cxn ang="0">
                  <a:pos x="2249" y="239"/>
                </a:cxn>
                <a:cxn ang="0">
                  <a:pos x="2392" y="0"/>
                </a:cxn>
                <a:cxn ang="0">
                  <a:pos x="2302" y="36"/>
                </a:cxn>
              </a:cxnLst>
              <a:rect l="0" t="0" r="r" b="b"/>
              <a:pathLst>
                <a:path w="2392" h="881">
                  <a:moveTo>
                    <a:pt x="2302" y="36"/>
                  </a:moveTo>
                  <a:lnTo>
                    <a:pt x="2266" y="48"/>
                  </a:lnTo>
                  <a:lnTo>
                    <a:pt x="2231" y="54"/>
                  </a:lnTo>
                  <a:lnTo>
                    <a:pt x="2201" y="54"/>
                  </a:lnTo>
                  <a:lnTo>
                    <a:pt x="2195" y="54"/>
                  </a:lnTo>
                  <a:lnTo>
                    <a:pt x="2189"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249" y="239"/>
                  </a:lnTo>
                  <a:lnTo>
                    <a:pt x="2392" y="167"/>
                  </a:lnTo>
                  <a:lnTo>
                    <a:pt x="2392" y="60"/>
                  </a:lnTo>
                  <a:lnTo>
                    <a:pt x="2392" y="0"/>
                  </a:lnTo>
                  <a:lnTo>
                    <a:pt x="2344" y="18"/>
                  </a:lnTo>
                  <a:lnTo>
                    <a:pt x="2302" y="36"/>
                  </a:lnTo>
                  <a:lnTo>
                    <a:pt x="2302" y="36"/>
                  </a:lnTo>
                  <a:close/>
                </a:path>
              </a:pathLst>
            </a:custGeom>
            <a:solidFill>
              <a:schemeClr val="bg1"/>
            </a:solidFill>
            <a:ln w="9525">
              <a:noFill/>
              <a:round/>
              <a:headEnd/>
              <a:tailEnd/>
            </a:ln>
          </p:spPr>
          <p:txBody>
            <a:bodyPr/>
            <a:lstStyle/>
            <a:p>
              <a:endParaRPr lang="en-US"/>
            </a:p>
          </p:txBody>
        </p:sp>
        <p:sp>
          <p:nvSpPr>
            <p:cNvPr id="124940" name="Freeform 12"/>
            <p:cNvSpPr>
              <a:spLocks/>
            </p:cNvSpPr>
            <p:nvPr userDrawn="1"/>
          </p:nvSpPr>
          <p:spPr bwMode="hidden">
            <a:xfrm>
              <a:off x="3839" y="1854"/>
              <a:ext cx="577" cy="258"/>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endParaRPr lang="en-US"/>
            </a:p>
          </p:txBody>
        </p:sp>
        <p:sp>
          <p:nvSpPr>
            <p:cNvPr id="124941" name="Freeform 13"/>
            <p:cNvSpPr>
              <a:spLocks/>
            </p:cNvSpPr>
            <p:nvPr userDrawn="1"/>
          </p:nvSpPr>
          <p:spPr bwMode="hidden">
            <a:xfrm>
              <a:off x="5327" y="1642"/>
              <a:ext cx="5" cy="1"/>
            </a:xfrm>
            <a:custGeom>
              <a:avLst/>
              <a:gdLst/>
              <a:ahLst/>
              <a:cxnLst>
                <a:cxn ang="0">
                  <a:pos x="0" y="0"/>
                </a:cxn>
                <a:cxn ang="0">
                  <a:pos x="5" y="0"/>
                </a:cxn>
                <a:cxn ang="0">
                  <a:pos x="0" y="0"/>
                </a:cxn>
                <a:cxn ang="0">
                  <a:pos x="0" y="0"/>
                </a:cxn>
              </a:cxnLst>
              <a:rect l="0" t="0" r="r" b="b"/>
              <a:pathLst>
                <a:path w="5">
                  <a:moveTo>
                    <a:pt x="0" y="0"/>
                  </a:moveTo>
                  <a:lnTo>
                    <a:pt x="5" y="0"/>
                  </a:lnTo>
                  <a:lnTo>
                    <a:pt x="0" y="0"/>
                  </a:lnTo>
                  <a:lnTo>
                    <a:pt x="0" y="0"/>
                  </a:lnTo>
                  <a:close/>
                </a:path>
              </a:pathLst>
            </a:custGeom>
            <a:solidFill>
              <a:srgbClr val="FED1AD"/>
            </a:solidFill>
            <a:ln w="9525">
              <a:noFill/>
              <a:round/>
              <a:headEnd/>
              <a:tailEnd/>
            </a:ln>
          </p:spPr>
          <p:txBody>
            <a:bodyPr/>
            <a:lstStyle/>
            <a:p>
              <a:endParaRPr lang="en-US"/>
            </a:p>
          </p:txBody>
        </p:sp>
        <p:sp>
          <p:nvSpPr>
            <p:cNvPr id="124942" name="Freeform 14"/>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endParaRPr lang="en-US"/>
            </a:p>
          </p:txBody>
        </p:sp>
        <p:sp>
          <p:nvSpPr>
            <p:cNvPr id="124943" name="Freeform 15"/>
            <p:cNvSpPr>
              <a:spLocks/>
            </p:cNvSpPr>
            <p:nvPr userDrawn="1"/>
          </p:nvSpPr>
          <p:spPr bwMode="hidden">
            <a:xfrm>
              <a:off x="3453" y="2271"/>
              <a:ext cx="318"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endParaRPr lang="en-US"/>
            </a:p>
          </p:txBody>
        </p:sp>
        <p:sp>
          <p:nvSpPr>
            <p:cNvPr id="124944" name="Freeform 16"/>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endParaRPr lang="en-US"/>
            </a:p>
          </p:txBody>
        </p:sp>
        <p:sp>
          <p:nvSpPr>
            <p:cNvPr id="124945" name="Freeform 17"/>
            <p:cNvSpPr>
              <a:spLocks/>
            </p:cNvSpPr>
            <p:nvPr userDrawn="1"/>
          </p:nvSpPr>
          <p:spPr bwMode="hidden">
            <a:xfrm>
              <a:off x="0" y="2994"/>
              <a:ext cx="2723" cy="1091"/>
            </a:xfrm>
            <a:custGeom>
              <a:avLst/>
              <a:gdLst/>
              <a:ahLst/>
              <a:cxnLst>
                <a:cxn ang="0">
                  <a:pos x="2370" y="72"/>
                </a:cxn>
                <a:cxn ang="0">
                  <a:pos x="2597" y="198"/>
                </a:cxn>
                <a:cxn ang="0">
                  <a:pos x="2639" y="276"/>
                </a:cxn>
                <a:cxn ang="0">
                  <a:pos x="2453" y="264"/>
                </a:cxn>
                <a:cxn ang="0">
                  <a:pos x="2297" y="204"/>
                </a:cxn>
                <a:cxn ang="0">
                  <a:pos x="2112" y="66"/>
                </a:cxn>
                <a:cxn ang="0">
                  <a:pos x="2088" y="72"/>
                </a:cxn>
                <a:cxn ang="0">
                  <a:pos x="2106" y="114"/>
                </a:cxn>
                <a:cxn ang="0">
                  <a:pos x="2412" y="552"/>
                </a:cxn>
                <a:cxn ang="0">
                  <a:pos x="2279" y="564"/>
                </a:cxn>
                <a:cxn ang="0">
                  <a:pos x="2189" y="492"/>
                </a:cxn>
                <a:cxn ang="0">
                  <a:pos x="2058" y="330"/>
                </a:cxn>
                <a:cxn ang="0">
                  <a:pos x="1991" y="234"/>
                </a:cxn>
                <a:cxn ang="0">
                  <a:pos x="1949" y="174"/>
                </a:cxn>
                <a:cxn ang="0">
                  <a:pos x="1824" y="132"/>
                </a:cxn>
                <a:cxn ang="0">
                  <a:pos x="1794" y="144"/>
                </a:cxn>
                <a:cxn ang="0">
                  <a:pos x="1895" y="222"/>
                </a:cxn>
                <a:cxn ang="0">
                  <a:pos x="1943" y="366"/>
                </a:cxn>
                <a:cxn ang="0">
                  <a:pos x="2064" y="630"/>
                </a:cxn>
                <a:cxn ang="0">
                  <a:pos x="2052" y="695"/>
                </a:cxn>
                <a:cxn ang="0">
                  <a:pos x="1955" y="683"/>
                </a:cxn>
                <a:cxn ang="0">
                  <a:pos x="1913" y="636"/>
                </a:cxn>
                <a:cxn ang="0">
                  <a:pos x="1703" y="312"/>
                </a:cxn>
                <a:cxn ang="0">
                  <a:pos x="1637" y="276"/>
                </a:cxn>
                <a:cxn ang="0">
                  <a:pos x="1643" y="318"/>
                </a:cxn>
                <a:cxn ang="0">
                  <a:pos x="1673" y="408"/>
                </a:cxn>
                <a:cxn ang="0">
                  <a:pos x="1716" y="779"/>
                </a:cxn>
                <a:cxn ang="0">
                  <a:pos x="1691" y="737"/>
                </a:cxn>
                <a:cxn ang="0">
                  <a:pos x="1613" y="582"/>
                </a:cxn>
                <a:cxn ang="0">
                  <a:pos x="1494" y="480"/>
                </a:cxn>
                <a:cxn ang="0">
                  <a:pos x="1248" y="528"/>
                </a:cxn>
                <a:cxn ang="0">
                  <a:pos x="996" y="630"/>
                </a:cxn>
                <a:cxn ang="0">
                  <a:pos x="714" y="534"/>
                </a:cxn>
                <a:cxn ang="0">
                  <a:pos x="198" y="288"/>
                </a:cxn>
                <a:cxn ang="0">
                  <a:pos x="0" y="460"/>
                </a:cxn>
                <a:cxn ang="0">
                  <a:pos x="288" y="570"/>
                </a:cxn>
                <a:cxn ang="0">
                  <a:pos x="461" y="654"/>
                </a:cxn>
                <a:cxn ang="0">
                  <a:pos x="725" y="755"/>
                </a:cxn>
                <a:cxn ang="0">
                  <a:pos x="966" y="791"/>
                </a:cxn>
                <a:cxn ang="0">
                  <a:pos x="1176" y="779"/>
                </a:cxn>
                <a:cxn ang="0">
                  <a:pos x="1278" y="791"/>
                </a:cxn>
                <a:cxn ang="0">
                  <a:pos x="1404" y="845"/>
                </a:cxn>
                <a:cxn ang="0">
                  <a:pos x="1416" y="887"/>
                </a:cxn>
                <a:cxn ang="0">
                  <a:pos x="1361" y="923"/>
                </a:cxn>
                <a:cxn ang="0">
                  <a:pos x="1385" y="1007"/>
                </a:cxn>
                <a:cxn ang="0">
                  <a:pos x="1494" y="1085"/>
                </a:cxn>
                <a:cxn ang="0">
                  <a:pos x="1697" y="1043"/>
                </a:cxn>
                <a:cxn ang="0">
                  <a:pos x="1812" y="989"/>
                </a:cxn>
                <a:cxn ang="0">
                  <a:pos x="1973" y="917"/>
                </a:cxn>
                <a:cxn ang="0">
                  <a:pos x="2201" y="899"/>
                </a:cxn>
                <a:cxn ang="0">
                  <a:pos x="2364" y="863"/>
                </a:cxn>
                <a:cxn ang="0">
                  <a:pos x="2400" y="743"/>
                </a:cxn>
                <a:cxn ang="0">
                  <a:pos x="2471" y="701"/>
                </a:cxn>
                <a:cxn ang="0">
                  <a:pos x="2621" y="504"/>
                </a:cxn>
                <a:cxn ang="0">
                  <a:pos x="2693" y="374"/>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08"/>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w="9525">
              <a:noFill/>
              <a:round/>
              <a:headEnd/>
              <a:tailEnd/>
            </a:ln>
          </p:spPr>
          <p:txBody>
            <a:bodyPr/>
            <a:lstStyle/>
            <a:p>
              <a:endParaRPr lang="en-US"/>
            </a:p>
          </p:txBody>
        </p:sp>
      </p:grpSp>
      <p:sp>
        <p:nvSpPr>
          <p:cNvPr id="124946" name="Rectangle 18"/>
          <p:cNvSpPr>
            <a:spLocks noGrp="1" noChangeArrowheads="1"/>
          </p:cNvSpPr>
          <p:nvPr>
            <p:ph type="ctrTitle" sz="quarter"/>
          </p:nvPr>
        </p:nvSpPr>
        <p:spPr>
          <a:xfrm>
            <a:off x="685800" y="1768475"/>
            <a:ext cx="7772400" cy="1736725"/>
          </a:xfrm>
        </p:spPr>
        <p:txBody>
          <a:bodyPr anchor="b"/>
          <a:lstStyle>
            <a:lvl1pPr>
              <a:defRPr sz="5400"/>
            </a:lvl1pPr>
          </a:lstStyle>
          <a:p>
            <a:r>
              <a:rPr lang="en-US"/>
              <a:t>Click to edit Master title style</a:t>
            </a:r>
          </a:p>
        </p:txBody>
      </p:sp>
      <p:sp>
        <p:nvSpPr>
          <p:cNvPr id="124947"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124948" name="Rectangle 20"/>
          <p:cNvSpPr>
            <a:spLocks noGrp="1" noChangeArrowheads="1"/>
          </p:cNvSpPr>
          <p:nvPr>
            <p:ph type="dt" sz="quarter" idx="2"/>
          </p:nvPr>
        </p:nvSpPr>
        <p:spPr/>
        <p:txBody>
          <a:bodyPr/>
          <a:lstStyle>
            <a:lvl1pPr>
              <a:defRPr/>
            </a:lvl1pPr>
          </a:lstStyle>
          <a:p>
            <a:fld id="{0510313C-6A60-4E6D-A056-A412AFCAE158}" type="datetime1">
              <a:rPr lang="en-US"/>
              <a:pPr/>
              <a:t>8/23/2008</a:t>
            </a:fld>
            <a:endParaRPr lang="en-US"/>
          </a:p>
        </p:txBody>
      </p:sp>
      <p:sp>
        <p:nvSpPr>
          <p:cNvPr id="124949" name="Rectangle 21"/>
          <p:cNvSpPr>
            <a:spLocks noGrp="1" noChangeArrowheads="1"/>
          </p:cNvSpPr>
          <p:nvPr>
            <p:ph type="ftr" sz="quarter" idx="3"/>
          </p:nvPr>
        </p:nvSpPr>
        <p:spPr/>
        <p:txBody>
          <a:bodyPr/>
          <a:lstStyle>
            <a:lvl1pPr>
              <a:defRPr/>
            </a:lvl1pPr>
          </a:lstStyle>
          <a:p>
            <a:endParaRPr lang="en-US"/>
          </a:p>
        </p:txBody>
      </p:sp>
      <p:sp>
        <p:nvSpPr>
          <p:cNvPr id="124950" name="Rectangle 22"/>
          <p:cNvSpPr>
            <a:spLocks noGrp="1" noChangeArrowheads="1"/>
          </p:cNvSpPr>
          <p:nvPr>
            <p:ph type="sldNum" sz="quarter" idx="4"/>
          </p:nvPr>
        </p:nvSpPr>
        <p:spPr/>
        <p:txBody>
          <a:bodyPr/>
          <a:lstStyle>
            <a:lvl1pPr>
              <a:defRPr/>
            </a:lvl1pPr>
          </a:lstStyle>
          <a:p>
            <a:fld id="{F7C40A53-4BA7-4C28-B0D2-A6A0FB927497}" type="slidenum">
              <a:rPr lang="en-US"/>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58D3D2C-A5AC-4E8E-B609-7F65B0992233}" type="datetime1">
              <a:rPr lang="en-US"/>
              <a:pPr/>
              <a:t>8/23/2008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3B80383-CEEA-4E9B-B090-A03E7733FD11}"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2EA9995D-769C-47BC-AC8D-C9443071CB6C}" type="datetime1">
              <a:rPr lang="en-US"/>
              <a:pPr/>
              <a:t>8/23/2008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6F40991-B2AD-4F4C-A89A-B58C255FBCDA}"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4311AAB3-5178-4B55-86E7-9306EA6DB877}" type="datetime1">
              <a:rPr lang="en-US"/>
              <a:pPr/>
              <a:t>8/23/2008</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8CC2798-3364-46C5-92FA-A38ED0F2C8EE}"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91EE7CDF-DF15-4DD0-B1B6-616A4B34BCE8}" type="datetime1">
              <a:rPr lang="en-US"/>
              <a:pPr/>
              <a:t>8/23/2008</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9CEBB73-AAC4-4D8B-9E86-CCD45B9B5242}"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55C0D23F-2E87-4257-AB8E-97500A8A1162}" type="datetime1">
              <a:rPr lang="en-US"/>
              <a:pPr/>
              <a:t>8/23/2008</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7691B0B-752D-46BC-BB89-93D63B86EC7A}"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6E93DAA7-B543-4150-8376-315B5EDBA850}" type="datetime1">
              <a:rPr lang="en-US"/>
              <a:pPr/>
              <a:t>8/23/2008</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EB9219E-702A-44E1-AF5F-45BE6B2E6783}"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8B53113F-7C59-441F-9644-17213E1F8496}" type="datetime1">
              <a:rPr lang="en-US"/>
              <a:pPr/>
              <a:t>8/23/2008</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C0401AC-0E19-4875-BC92-969C46BAE48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356680F-B511-4DDA-BB7B-40572C3B3F88}" type="datetime1">
              <a:rPr lang="en-US"/>
              <a:pPr/>
              <a:t>8/23/2008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A52BE21-D100-4A5D-A15F-DB0247854D82}"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484DE20-D635-4A7F-8408-737A9FF28186}" type="datetime1">
              <a:rPr lang="en-US"/>
              <a:pPr/>
              <a:t>8/23/2008</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E09864F-F066-41C1-B407-2438C320583E}"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D4B6AF9-034C-43D0-A6E9-2BF933379482}" type="datetime1">
              <a:rPr lang="en-US"/>
              <a:pPr/>
              <a:t>8/23/2008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675BEB0-89ED-47CD-9E5B-01A546DBB3F0}"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90A0E8B-8CDA-433E-BE3D-AFF3D7FE09BA}" type="datetime1">
              <a:rPr lang="en-US"/>
              <a:pPr/>
              <a:t>8/23/2008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409FB89-8D3E-4207-A6F5-AF66220ABDDA}"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9CCBF28-8790-42E4-AB51-C8A5CB939247}" type="datetime1">
              <a:rPr lang="en-US" smtClean="0"/>
              <a:pPr/>
              <a:t>8/23/2008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D306718-7193-496B-BD4C-41D1FD1247BC}"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2A7A3C-B45A-42B7-984B-86F9718F05D6}" type="datetime1">
              <a:rPr lang="en-US" smtClean="0"/>
              <a:pPr/>
              <a:t>8/23/2008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B97AD40-2646-42C9-8FEC-17C5C525C505}"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79609C9-D11B-49C4-A9FB-AD180C7901AC}" type="datetime1">
              <a:rPr lang="en-US" smtClean="0"/>
              <a:pPr/>
              <a:t>8/23/2008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D9A47F2-9049-44DC-8D32-1D987AADD98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3FB1554-D941-408B-9674-938EE2352C7E}" type="datetime1">
              <a:rPr lang="en-US" smtClean="0"/>
              <a:pPr/>
              <a:t>8/23/2008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2497C0D-C904-41FB-8DDD-A9937511EDAA}"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0FC9185-450B-4862-B2D7-71B75CA9D496}" type="datetime1">
              <a:rPr lang="en-US" smtClean="0"/>
              <a:pPr/>
              <a:t>8/23/2008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6C8B881-651A-434C-8D5B-05956EC34FA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8569A63-2514-403B-84FE-022C86C6018A}" type="datetime1">
              <a:rPr lang="en-US" smtClean="0"/>
              <a:pPr/>
              <a:t>8/23/2008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A064F76-7711-41DD-95A2-F543EB543697}"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0A27979-011B-4789-840D-5244B81C72B9}" type="datetime1">
              <a:rPr lang="en-US" smtClean="0"/>
              <a:pPr/>
              <a:t>8/23/2008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BC0644F-5BA8-426D-AB47-CBDF3F7B13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653DF960-74C2-4380-ABB3-72D6E3F1C2E0}" type="datetime1">
              <a:rPr lang="en-US"/>
              <a:pPr/>
              <a:t>8/23/2008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C5ECC62-D4CE-428A-ACD8-A573FE6F7A8D}" type="slidenum">
              <a:rPr lang="en-US"/>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5AB7E79-D116-4AEF-91DE-E65EE47D7E32}" type="datetime1">
              <a:rPr lang="en-US" smtClean="0"/>
              <a:pPr/>
              <a:t>8/23/2008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F87D6D4-4CE3-479A-B5D4-602C602FFB4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FAA71A1-FC7D-4F5A-B5AD-BFD92A8050E8}" type="datetime1">
              <a:rPr lang="en-US" smtClean="0"/>
              <a:pPr/>
              <a:t>8/23/2008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CBE7D29-6D8B-45A1-9236-8FC948813F9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B5CAFE-AC85-4EE3-9FAA-DA2E73543F23}" type="datetime1">
              <a:rPr lang="en-US" smtClean="0"/>
              <a:pPr/>
              <a:t>8/23/2008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C231222-339F-4E12-9448-7E989B9CB616}"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4A522D4-968E-4ED5-A0B9-A63B9DABC6BF}" type="datetime1">
              <a:rPr lang="en-US" smtClean="0"/>
              <a:pPr/>
              <a:t>8/23/2008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3D1462E-0543-44C8-A9C1-E2223540F2C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1BA6165C-147B-4A87-A242-A8324FB2F846}" type="datetime1">
              <a:rPr lang="en-US"/>
              <a:pPr/>
              <a:t>8/23/2008</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09A452C-3299-4F6D-B6B4-B4D6DD8059E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2D6158C8-217B-4141-9E63-0847AD97EB2C}" type="datetime1">
              <a:rPr lang="en-US"/>
              <a:pPr/>
              <a:t>8/23/2008</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24CFF54-5576-4E32-A3AA-FEBF5A0368D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E3AF66F3-B9A4-405B-9BFB-7F077BE47632}" type="datetime1">
              <a:rPr lang="en-US"/>
              <a:pPr/>
              <a:t>8/23/2008</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84E4421-F01D-4CC8-8BDA-7458BF40A99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DD93F841-5FEB-4F62-8A26-B6AEDC0C287A}" type="datetime1">
              <a:rPr lang="en-US"/>
              <a:pPr/>
              <a:t>8/23/2008</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127A8F2-64BE-4731-BCBE-D6841D50530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9C929A0-444D-437B-B24A-582335681849}" type="datetime1">
              <a:rPr lang="en-US"/>
              <a:pPr/>
              <a:t>8/23/2008</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1C1EDF7-FFF9-4697-8EB2-F0D9BB26AF1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25C84FA8-4780-484D-A5A8-6C299CBE2BE4}" type="datetime1">
              <a:rPr lang="en-US"/>
              <a:pPr/>
              <a:t>8/23/2008</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884A1A9-E0BB-4826-9E8C-5DBCA87002B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gradFill rotWithShape="0">
          <a:gsLst>
            <a:gs pos="0">
              <a:schemeClr val="bg2"/>
            </a:gs>
            <a:gs pos="100000">
              <a:schemeClr val="bg1"/>
            </a:gs>
          </a:gsLst>
          <a:lin ang="18900000" scaled="1"/>
        </a:gradFill>
        <a:effectLst/>
      </p:bgPr>
    </p:bg>
    <p:spTree>
      <p:nvGrpSpPr>
        <p:cNvPr id="1" name=""/>
        <p:cNvGrpSpPr/>
        <p:nvPr/>
      </p:nvGrpSpPr>
      <p:grpSpPr>
        <a:xfrm>
          <a:off x="0" y="0"/>
          <a:ext cx="0" cy="0"/>
          <a:chOff x="0" y="0"/>
          <a:chExt cx="0" cy="0"/>
        </a:xfrm>
      </p:grpSpPr>
      <p:grpSp>
        <p:nvGrpSpPr>
          <p:cNvPr id="63490" name="Group 2"/>
          <p:cNvGrpSpPr>
            <a:grpSpLocks/>
          </p:cNvGrpSpPr>
          <p:nvPr/>
        </p:nvGrpSpPr>
        <p:grpSpPr bwMode="auto">
          <a:xfrm>
            <a:off x="0" y="0"/>
            <a:ext cx="9140825" cy="6851650"/>
            <a:chOff x="0" y="0"/>
            <a:chExt cx="5758" cy="4316"/>
          </a:xfrm>
        </p:grpSpPr>
        <p:sp>
          <p:nvSpPr>
            <p:cNvPr id="63491"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492"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493"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494"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endParaRPr lang="en-US"/>
            </a:p>
          </p:txBody>
        </p:sp>
        <p:sp>
          <p:nvSpPr>
            <p:cNvPr id="63495"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496"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497"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498"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499"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500"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endParaRPr lang="en-US"/>
            </a:p>
          </p:txBody>
        </p:sp>
        <p:sp>
          <p:nvSpPr>
            <p:cNvPr id="63501"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en-US"/>
            </a:p>
          </p:txBody>
        </p:sp>
        <p:sp>
          <p:nvSpPr>
            <p:cNvPr id="63502"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en-US"/>
            </a:p>
          </p:txBody>
        </p:sp>
        <p:grpSp>
          <p:nvGrpSpPr>
            <p:cNvPr id="63503" name="Group 15"/>
            <p:cNvGrpSpPr>
              <a:grpSpLocks/>
            </p:cNvGrpSpPr>
            <p:nvPr/>
          </p:nvGrpSpPr>
          <p:grpSpPr bwMode="auto">
            <a:xfrm>
              <a:off x="192" y="2284"/>
              <a:ext cx="1254" cy="923"/>
              <a:chOff x="192" y="2284"/>
              <a:chExt cx="1254" cy="923"/>
            </a:xfrm>
          </p:grpSpPr>
          <p:sp>
            <p:nvSpPr>
              <p:cNvPr id="63504"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endParaRPr lang="en-US"/>
              </a:p>
            </p:txBody>
          </p:sp>
          <p:sp>
            <p:nvSpPr>
              <p:cNvPr id="63505"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506"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endParaRPr lang="en-US"/>
              </a:p>
            </p:txBody>
          </p:sp>
          <p:sp>
            <p:nvSpPr>
              <p:cNvPr id="63507"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508"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509"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510"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511"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512"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513"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514"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515"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516"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517"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518"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519"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520"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521"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522"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523"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63524"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endParaRPr lang="en-US"/>
              </a:p>
            </p:txBody>
          </p:sp>
          <p:sp>
            <p:nvSpPr>
              <p:cNvPr id="63525"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endParaRPr lang="en-US"/>
              </a:p>
            </p:txBody>
          </p:sp>
          <p:sp>
            <p:nvSpPr>
              <p:cNvPr id="63526"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endParaRPr lang="en-US"/>
              </a:p>
            </p:txBody>
          </p:sp>
          <p:sp>
            <p:nvSpPr>
              <p:cNvPr id="63527"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endParaRPr lang="en-US"/>
              </a:p>
            </p:txBody>
          </p:sp>
          <p:sp>
            <p:nvSpPr>
              <p:cNvPr id="63528"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endParaRPr lang="en-US"/>
              </a:p>
            </p:txBody>
          </p:sp>
        </p:grpSp>
      </p:grpSp>
      <p:sp>
        <p:nvSpPr>
          <p:cNvPr id="63529" name="Rectangle 41"/>
          <p:cNvSpPr>
            <a:spLocks noGrp="1" noChangeArrowheads="1"/>
          </p:cNvSpPr>
          <p:nvPr>
            <p:ph type="title"/>
          </p:nvPr>
        </p:nvSpPr>
        <p:spPr bwMode="auto">
          <a:xfrm>
            <a:off x="457200" y="158750"/>
            <a:ext cx="8229600" cy="1258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63530" name="Rectangle 4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3531" name="Rectangle 43"/>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0">
                <a:effectLst>
                  <a:outerShdw blurRad="38100" dist="38100" dir="2700000" algn="tl">
                    <a:srgbClr val="000000"/>
                  </a:outerShdw>
                </a:effectLst>
                <a:latin typeface="+mn-lt"/>
              </a:defRPr>
            </a:lvl1pPr>
          </a:lstStyle>
          <a:p>
            <a:fld id="{0C547B8E-C534-44E8-8E91-A74F61AB43D4}" type="datetime1">
              <a:rPr lang="en-US"/>
              <a:pPr/>
              <a:t>8/23/2008</a:t>
            </a:fld>
            <a:endParaRPr lang="en-US"/>
          </a:p>
        </p:txBody>
      </p:sp>
      <p:sp>
        <p:nvSpPr>
          <p:cNvPr id="63532" name="Rectangle 4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0">
                <a:effectLst>
                  <a:outerShdw blurRad="38100" dist="38100" dir="2700000" algn="tl">
                    <a:srgbClr val="000000"/>
                  </a:outerShdw>
                </a:effectLst>
                <a:latin typeface="+mn-lt"/>
              </a:defRPr>
            </a:lvl1pPr>
          </a:lstStyle>
          <a:p>
            <a:endParaRPr lang="en-US"/>
          </a:p>
        </p:txBody>
      </p:sp>
      <p:sp>
        <p:nvSpPr>
          <p:cNvPr id="63533" name="Rectangle 45"/>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b="0">
                <a:effectLst>
                  <a:outerShdw blurRad="38100" dist="38100" dir="2700000" algn="tl">
                    <a:srgbClr val="000000"/>
                  </a:outerShdw>
                </a:effectLst>
                <a:latin typeface="+mn-lt"/>
              </a:defRPr>
            </a:lvl1pPr>
          </a:lstStyle>
          <a:p>
            <a:fld id="{C2805EA4-88FA-4685-A43B-121B1CF06FD6}"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95"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hf hdr="0" ftr="0" dt="0"/>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Font typeface="Wingdings" pitchFamily="2" charset="2"/>
        <a:buBlip>
          <a:blip r:embed="rId13"/>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grpSp>
        <p:nvGrpSpPr>
          <p:cNvPr id="123906" name="Group 2"/>
          <p:cNvGrpSpPr>
            <a:grpSpLocks/>
          </p:cNvGrpSpPr>
          <p:nvPr/>
        </p:nvGrpSpPr>
        <p:grpSpPr bwMode="auto">
          <a:xfrm>
            <a:off x="0" y="2438400"/>
            <a:ext cx="9144000" cy="4046538"/>
            <a:chOff x="0" y="1536"/>
            <a:chExt cx="5760" cy="2549"/>
          </a:xfrm>
        </p:grpSpPr>
        <p:sp>
          <p:nvSpPr>
            <p:cNvPr id="123907" name="Rectangle 3"/>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endParaRPr lang="en-US"/>
            </a:p>
          </p:txBody>
        </p:sp>
        <p:sp>
          <p:nvSpPr>
            <p:cNvPr id="123908" name="Freeform 4"/>
            <p:cNvSpPr>
              <a:spLocks/>
            </p:cNvSpPr>
            <p:nvPr userDrawn="1"/>
          </p:nvSpPr>
          <p:spPr bwMode="hidden">
            <a:xfrm>
              <a:off x="0" y="2664"/>
              <a:ext cx="2688" cy="1224"/>
            </a:xfrm>
            <a:custGeom>
              <a:avLst/>
              <a:gdLst/>
              <a:ahLst/>
              <a:cxnLst>
                <a:cxn ang="0">
                  <a:pos x="0" y="0"/>
                </a:cxn>
                <a:cxn ang="0">
                  <a:pos x="960" y="552"/>
                </a:cxn>
                <a:cxn ang="0">
                  <a:pos x="1968" y="264"/>
                </a:cxn>
                <a:cxn ang="0">
                  <a:pos x="2028" y="270"/>
                </a:cxn>
                <a:cxn ang="0">
                  <a:pos x="2661" y="528"/>
                </a:cxn>
                <a:cxn ang="0">
                  <a:pos x="2688" y="648"/>
                </a:cxn>
                <a:cxn ang="0">
                  <a:pos x="2304" y="1080"/>
                </a:cxn>
                <a:cxn ang="0">
                  <a:pos x="1584" y="1224"/>
                </a:cxn>
                <a:cxn ang="0">
                  <a:pos x="1296" y="936"/>
                </a:cxn>
                <a:cxn ang="0">
                  <a:pos x="864" y="1032"/>
                </a:cxn>
                <a:cxn ang="0">
                  <a:pos x="0" y="552"/>
                </a:cxn>
                <a:cxn ang="0">
                  <a:pos x="0" y="0"/>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w="9525">
              <a:noFill/>
              <a:round/>
              <a:headEnd/>
              <a:tailEnd/>
            </a:ln>
            <a:effectLst/>
          </p:spPr>
          <p:txBody>
            <a:bodyPr/>
            <a:lstStyle/>
            <a:p>
              <a:endParaRPr lang="en-US"/>
            </a:p>
          </p:txBody>
        </p:sp>
        <p:sp>
          <p:nvSpPr>
            <p:cNvPr id="123909" name="Freeform 5"/>
            <p:cNvSpPr>
              <a:spLocks/>
            </p:cNvSpPr>
            <p:nvPr userDrawn="1"/>
          </p:nvSpPr>
          <p:spPr bwMode="hidden">
            <a:xfrm>
              <a:off x="3359" y="1536"/>
              <a:ext cx="2401" cy="1232"/>
            </a:xfrm>
            <a:custGeom>
              <a:avLst/>
              <a:gdLst/>
              <a:ahLst/>
              <a:cxnLst>
                <a:cxn ang="0">
                  <a:pos x="2208" y="15"/>
                </a:cxn>
                <a:cxn ang="0">
                  <a:pos x="2088" y="57"/>
                </a:cxn>
                <a:cxn ang="0">
                  <a:pos x="1951" y="99"/>
                </a:cxn>
                <a:cxn ang="0">
                  <a:pos x="1704" y="135"/>
                </a:cxn>
                <a:cxn ang="0">
                  <a:pos x="1314" y="177"/>
                </a:cxn>
                <a:cxn ang="0">
                  <a:pos x="1176" y="189"/>
                </a:cxn>
                <a:cxn ang="0">
                  <a:pos x="1122" y="195"/>
                </a:cxn>
                <a:cxn ang="0">
                  <a:pos x="1075" y="231"/>
                </a:cxn>
                <a:cxn ang="0">
                  <a:pos x="924" y="321"/>
                </a:cxn>
                <a:cxn ang="0">
                  <a:pos x="840" y="369"/>
                </a:cxn>
                <a:cxn ang="0">
                  <a:pos x="630" y="458"/>
                </a:cxn>
                <a:cxn ang="0">
                  <a:pos x="529" y="500"/>
                </a:cxn>
                <a:cxn ang="0">
                  <a:pos x="487" y="542"/>
                </a:cxn>
                <a:cxn ang="0">
                  <a:pos x="457" y="590"/>
                </a:cxn>
                <a:cxn ang="0">
                  <a:pos x="402" y="638"/>
                </a:cxn>
                <a:cxn ang="0">
                  <a:pos x="330" y="758"/>
                </a:cxn>
                <a:cxn ang="0">
                  <a:pos x="312" y="788"/>
                </a:cxn>
                <a:cxn ang="0">
                  <a:pos x="252" y="824"/>
                </a:cxn>
                <a:cxn ang="0">
                  <a:pos x="84" y="926"/>
                </a:cxn>
                <a:cxn ang="0">
                  <a:pos x="0" y="992"/>
                </a:cxn>
                <a:cxn ang="0">
                  <a:pos x="12" y="1040"/>
                </a:cxn>
                <a:cxn ang="0">
                  <a:pos x="132" y="1034"/>
                </a:cxn>
                <a:cxn ang="0">
                  <a:pos x="336" y="980"/>
                </a:cxn>
                <a:cxn ang="0">
                  <a:pos x="529" y="896"/>
                </a:cxn>
                <a:cxn ang="0">
                  <a:pos x="576" y="872"/>
                </a:cxn>
                <a:cxn ang="0">
                  <a:pos x="714" y="848"/>
                </a:cxn>
                <a:cxn ang="0">
                  <a:pos x="966" y="794"/>
                </a:cxn>
                <a:cxn ang="0">
                  <a:pos x="1212" y="782"/>
                </a:cxn>
                <a:cxn ang="0">
                  <a:pos x="1416" y="872"/>
                </a:cxn>
                <a:cxn ang="0">
                  <a:pos x="1464" y="932"/>
                </a:cxn>
                <a:cxn ang="0">
                  <a:pos x="1440" y="992"/>
                </a:cxn>
                <a:cxn ang="0">
                  <a:pos x="1302" y="1040"/>
                </a:cxn>
                <a:cxn ang="0">
                  <a:pos x="1158" y="1100"/>
                </a:cxn>
                <a:cxn ang="0">
                  <a:pos x="1093" y="1148"/>
                </a:cxn>
                <a:cxn ang="0">
                  <a:pos x="1075" y="1208"/>
                </a:cxn>
                <a:cxn ang="0">
                  <a:pos x="1093" y="1232"/>
                </a:cxn>
                <a:cxn ang="0">
                  <a:pos x="1152" y="1226"/>
                </a:cxn>
                <a:cxn ang="0">
                  <a:pos x="1332" y="1208"/>
                </a:cxn>
                <a:cxn ang="0">
                  <a:pos x="1434" y="1184"/>
                </a:cxn>
                <a:cxn ang="0">
                  <a:pos x="1464" y="1172"/>
                </a:cxn>
                <a:cxn ang="0">
                  <a:pos x="1578" y="1130"/>
                </a:cxn>
                <a:cxn ang="0">
                  <a:pos x="1758" y="1064"/>
                </a:cxn>
                <a:cxn ang="0">
                  <a:pos x="1872" y="962"/>
                </a:cxn>
                <a:cxn ang="0">
                  <a:pos x="1986" y="800"/>
                </a:cxn>
                <a:cxn ang="0">
                  <a:pos x="2166" y="650"/>
                </a:cxn>
                <a:cxn ang="0">
                  <a:pos x="2257" y="590"/>
                </a:cxn>
                <a:cxn ang="0">
                  <a:pos x="2400" y="57"/>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257" y="590"/>
                  </a:lnTo>
                  <a:lnTo>
                    <a:pt x="2400" y="518"/>
                  </a:lnTo>
                  <a:lnTo>
                    <a:pt x="2400" y="57"/>
                  </a:lnTo>
                  <a:lnTo>
                    <a:pt x="2401" y="0"/>
                  </a:lnTo>
                  <a:lnTo>
                    <a:pt x="2310" y="3"/>
                  </a:lnTo>
                  <a:close/>
                </a:path>
              </a:pathLst>
            </a:custGeom>
            <a:solidFill>
              <a:schemeClr val="bg2"/>
            </a:solidFill>
            <a:ln w="9525">
              <a:noFill/>
              <a:round/>
              <a:headEnd/>
              <a:tailEnd/>
            </a:ln>
          </p:spPr>
          <p:txBody>
            <a:bodyPr/>
            <a:lstStyle/>
            <a:p>
              <a:endParaRPr lang="en-US"/>
            </a:p>
          </p:txBody>
        </p:sp>
        <p:sp>
          <p:nvSpPr>
            <p:cNvPr id="123910" name="Freeform 6"/>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endParaRPr lang="en-US"/>
            </a:p>
          </p:txBody>
        </p:sp>
        <p:sp>
          <p:nvSpPr>
            <p:cNvPr id="123911" name="Freeform 7"/>
            <p:cNvSpPr>
              <a:spLocks/>
            </p:cNvSpPr>
            <p:nvPr userDrawn="1"/>
          </p:nvSpPr>
          <p:spPr bwMode="hidden">
            <a:xfrm>
              <a:off x="3599" y="2477"/>
              <a:ext cx="186" cy="120"/>
            </a:xfrm>
            <a:custGeom>
              <a:avLst/>
              <a:gdLst/>
              <a:ahLst/>
              <a:cxnLst>
                <a:cxn ang="0">
                  <a:pos x="185" y="0"/>
                </a:cxn>
                <a:cxn ang="0">
                  <a:pos x="185" y="6"/>
                </a:cxn>
                <a:cxn ang="0">
                  <a:pos x="185" y="18"/>
                </a:cxn>
                <a:cxn ang="0">
                  <a:pos x="185" y="36"/>
                </a:cxn>
                <a:cxn ang="0">
                  <a:pos x="179" y="54"/>
                </a:cxn>
                <a:cxn ang="0">
                  <a:pos x="161" y="72"/>
                </a:cxn>
                <a:cxn ang="0">
                  <a:pos x="137" y="96"/>
                </a:cxn>
                <a:cxn ang="0">
                  <a:pos x="101" y="108"/>
                </a:cxn>
                <a:cxn ang="0">
                  <a:pos x="47" y="120"/>
                </a:cxn>
                <a:cxn ang="0">
                  <a:pos x="29" y="120"/>
                </a:cxn>
                <a:cxn ang="0">
                  <a:pos x="17" y="114"/>
                </a:cxn>
                <a:cxn ang="0">
                  <a:pos x="0" y="96"/>
                </a:cxn>
                <a:cxn ang="0">
                  <a:pos x="0" y="78"/>
                </a:cxn>
                <a:cxn ang="0">
                  <a:pos x="0" y="72"/>
                </a:cxn>
                <a:cxn ang="0">
                  <a:pos x="185" y="0"/>
                </a:cxn>
                <a:cxn ang="0">
                  <a:pos x="185" y="0"/>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lnTo>
                    <a:pt x="185" y="0"/>
                  </a:lnTo>
                  <a:close/>
                </a:path>
              </a:pathLst>
            </a:custGeom>
            <a:solidFill>
              <a:schemeClr val="bg1"/>
            </a:solidFill>
            <a:ln w="9525">
              <a:noFill/>
              <a:round/>
              <a:headEnd/>
              <a:tailEnd/>
            </a:ln>
          </p:spPr>
          <p:txBody>
            <a:bodyPr/>
            <a:lstStyle/>
            <a:p>
              <a:endParaRPr lang="en-US"/>
            </a:p>
          </p:txBody>
        </p:sp>
        <p:sp>
          <p:nvSpPr>
            <p:cNvPr id="123912" name="Freeform 8"/>
            <p:cNvSpPr>
              <a:spLocks/>
            </p:cNvSpPr>
            <p:nvPr userDrawn="1"/>
          </p:nvSpPr>
          <p:spPr bwMode="hidden">
            <a:xfrm>
              <a:off x="3779" y="2393"/>
              <a:ext cx="185" cy="120"/>
            </a:xfrm>
            <a:custGeom>
              <a:avLst/>
              <a:gdLst/>
              <a:ahLst/>
              <a:cxnLst>
                <a:cxn ang="0">
                  <a:pos x="185" y="0"/>
                </a:cxn>
                <a:cxn ang="0">
                  <a:pos x="185" y="6"/>
                </a:cxn>
                <a:cxn ang="0">
                  <a:pos x="179" y="24"/>
                </a:cxn>
                <a:cxn ang="0">
                  <a:pos x="167" y="42"/>
                </a:cxn>
                <a:cxn ang="0">
                  <a:pos x="149" y="66"/>
                </a:cxn>
                <a:cxn ang="0">
                  <a:pos x="131" y="90"/>
                </a:cxn>
                <a:cxn ang="0">
                  <a:pos x="102" y="108"/>
                </a:cxn>
                <a:cxn ang="0">
                  <a:pos x="66" y="120"/>
                </a:cxn>
                <a:cxn ang="0">
                  <a:pos x="18" y="120"/>
                </a:cxn>
                <a:cxn ang="0">
                  <a:pos x="0" y="60"/>
                </a:cxn>
                <a:cxn ang="0">
                  <a:pos x="185" y="0"/>
                </a:cxn>
                <a:cxn ang="0">
                  <a:pos x="185" y="0"/>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lnTo>
                    <a:pt x="185" y="0"/>
                  </a:lnTo>
                  <a:close/>
                </a:path>
              </a:pathLst>
            </a:custGeom>
            <a:solidFill>
              <a:schemeClr val="bg1"/>
            </a:solidFill>
            <a:ln w="9525">
              <a:noFill/>
              <a:round/>
              <a:headEnd/>
              <a:tailEnd/>
            </a:ln>
          </p:spPr>
          <p:txBody>
            <a:bodyPr/>
            <a:lstStyle/>
            <a:p>
              <a:endParaRPr lang="en-US"/>
            </a:p>
          </p:txBody>
        </p:sp>
        <p:sp>
          <p:nvSpPr>
            <p:cNvPr id="123913" name="Freeform 9"/>
            <p:cNvSpPr>
              <a:spLocks/>
            </p:cNvSpPr>
            <p:nvPr userDrawn="1"/>
          </p:nvSpPr>
          <p:spPr bwMode="hidden">
            <a:xfrm>
              <a:off x="3839" y="1836"/>
              <a:ext cx="528" cy="275"/>
            </a:xfrm>
            <a:custGeom>
              <a:avLst/>
              <a:gdLst/>
              <a:ahLst/>
              <a:cxnLst>
                <a:cxn ang="0">
                  <a:pos x="0" y="275"/>
                </a:cxn>
                <a:cxn ang="0">
                  <a:pos x="0" y="269"/>
                </a:cxn>
                <a:cxn ang="0">
                  <a:pos x="6" y="251"/>
                </a:cxn>
                <a:cxn ang="0">
                  <a:pos x="6" y="239"/>
                </a:cxn>
                <a:cxn ang="0">
                  <a:pos x="12" y="227"/>
                </a:cxn>
                <a:cxn ang="0">
                  <a:pos x="18" y="221"/>
                </a:cxn>
                <a:cxn ang="0">
                  <a:pos x="36" y="215"/>
                </a:cxn>
                <a:cxn ang="0">
                  <a:pos x="77" y="203"/>
                </a:cxn>
                <a:cxn ang="0">
                  <a:pos x="137" y="179"/>
                </a:cxn>
                <a:cxn ang="0">
                  <a:pos x="209" y="143"/>
                </a:cxn>
                <a:cxn ang="0">
                  <a:pos x="251" y="120"/>
                </a:cxn>
                <a:cxn ang="0">
                  <a:pos x="299" y="96"/>
                </a:cxn>
                <a:cxn ang="0">
                  <a:pos x="394" y="48"/>
                </a:cxn>
                <a:cxn ang="0">
                  <a:pos x="442" y="30"/>
                </a:cxn>
                <a:cxn ang="0">
                  <a:pos x="478" y="12"/>
                </a:cxn>
                <a:cxn ang="0">
                  <a:pos x="502" y="6"/>
                </a:cxn>
                <a:cxn ang="0">
                  <a:pos x="520" y="0"/>
                </a:cxn>
                <a:cxn ang="0">
                  <a:pos x="526" y="0"/>
                </a:cxn>
                <a:cxn ang="0">
                  <a:pos x="520" y="6"/>
                </a:cxn>
                <a:cxn ang="0">
                  <a:pos x="508" y="12"/>
                </a:cxn>
                <a:cxn ang="0">
                  <a:pos x="484" y="24"/>
                </a:cxn>
                <a:cxn ang="0">
                  <a:pos x="460" y="42"/>
                </a:cxn>
                <a:cxn ang="0">
                  <a:pos x="436" y="54"/>
                </a:cxn>
                <a:cxn ang="0">
                  <a:pos x="394" y="78"/>
                </a:cxn>
                <a:cxn ang="0">
                  <a:pos x="340" y="108"/>
                </a:cxn>
                <a:cxn ang="0">
                  <a:pos x="275" y="143"/>
                </a:cxn>
                <a:cxn ang="0">
                  <a:pos x="131" y="221"/>
                </a:cxn>
                <a:cxn ang="0">
                  <a:pos x="65" y="251"/>
                </a:cxn>
                <a:cxn ang="0">
                  <a:pos x="0" y="275"/>
                </a:cxn>
                <a:cxn ang="0">
                  <a:pos x="0" y="275"/>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lnTo>
                    <a:pt x="0" y="275"/>
                  </a:lnTo>
                  <a:close/>
                </a:path>
              </a:pathLst>
            </a:custGeom>
            <a:solidFill>
              <a:schemeClr val="bg1"/>
            </a:solidFill>
            <a:ln w="9525">
              <a:noFill/>
              <a:round/>
              <a:headEnd/>
              <a:tailEnd/>
            </a:ln>
          </p:spPr>
          <p:txBody>
            <a:bodyPr/>
            <a:lstStyle/>
            <a:p>
              <a:endParaRPr lang="en-US"/>
            </a:p>
          </p:txBody>
        </p:sp>
        <p:sp>
          <p:nvSpPr>
            <p:cNvPr id="123914" name="Freeform 10"/>
            <p:cNvSpPr>
              <a:spLocks/>
            </p:cNvSpPr>
            <p:nvPr userDrawn="1"/>
          </p:nvSpPr>
          <p:spPr bwMode="hidden">
            <a:xfrm>
              <a:off x="3676" y="2015"/>
              <a:ext cx="721" cy="306"/>
            </a:xfrm>
            <a:custGeom>
              <a:avLst/>
              <a:gdLst/>
              <a:ahLst/>
              <a:cxnLst>
                <a:cxn ang="0">
                  <a:pos x="48" y="216"/>
                </a:cxn>
                <a:cxn ang="0">
                  <a:pos x="30" y="252"/>
                </a:cxn>
                <a:cxn ang="0">
                  <a:pos x="12" y="282"/>
                </a:cxn>
                <a:cxn ang="0">
                  <a:pos x="6" y="300"/>
                </a:cxn>
                <a:cxn ang="0">
                  <a:pos x="0" y="306"/>
                </a:cxn>
                <a:cxn ang="0">
                  <a:pos x="48" y="276"/>
                </a:cxn>
                <a:cxn ang="0">
                  <a:pos x="84" y="252"/>
                </a:cxn>
                <a:cxn ang="0">
                  <a:pos x="108" y="234"/>
                </a:cxn>
                <a:cxn ang="0">
                  <a:pos x="120" y="228"/>
                </a:cxn>
                <a:cxn ang="0">
                  <a:pos x="126" y="228"/>
                </a:cxn>
                <a:cxn ang="0">
                  <a:pos x="144" y="222"/>
                </a:cxn>
                <a:cxn ang="0">
                  <a:pos x="168" y="216"/>
                </a:cxn>
                <a:cxn ang="0">
                  <a:pos x="198" y="204"/>
                </a:cxn>
                <a:cxn ang="0">
                  <a:pos x="275" y="180"/>
                </a:cxn>
                <a:cxn ang="0">
                  <a:pos x="371" y="156"/>
                </a:cxn>
                <a:cxn ang="0">
                  <a:pos x="461" y="126"/>
                </a:cxn>
                <a:cxn ang="0">
                  <a:pos x="544" y="102"/>
                </a:cxn>
                <a:cxn ang="0">
                  <a:pos x="574" y="90"/>
                </a:cxn>
                <a:cxn ang="0">
                  <a:pos x="604" y="84"/>
                </a:cxn>
                <a:cxn ang="0">
                  <a:pos x="622" y="78"/>
                </a:cxn>
                <a:cxn ang="0">
                  <a:pos x="628" y="72"/>
                </a:cxn>
                <a:cxn ang="0">
                  <a:pos x="634" y="66"/>
                </a:cxn>
                <a:cxn ang="0">
                  <a:pos x="652" y="60"/>
                </a:cxn>
                <a:cxn ang="0">
                  <a:pos x="694" y="30"/>
                </a:cxn>
                <a:cxn ang="0">
                  <a:pos x="712" y="18"/>
                </a:cxn>
                <a:cxn ang="0">
                  <a:pos x="718" y="6"/>
                </a:cxn>
                <a:cxn ang="0">
                  <a:pos x="712" y="0"/>
                </a:cxn>
                <a:cxn ang="0">
                  <a:pos x="688" y="0"/>
                </a:cxn>
                <a:cxn ang="0">
                  <a:pos x="628" y="0"/>
                </a:cxn>
                <a:cxn ang="0">
                  <a:pos x="580" y="0"/>
                </a:cxn>
                <a:cxn ang="0">
                  <a:pos x="544" y="0"/>
                </a:cxn>
                <a:cxn ang="0">
                  <a:pos x="514" y="18"/>
                </a:cxn>
                <a:cxn ang="0">
                  <a:pos x="485" y="42"/>
                </a:cxn>
                <a:cxn ang="0">
                  <a:pos x="467" y="54"/>
                </a:cxn>
                <a:cxn ang="0">
                  <a:pos x="449" y="60"/>
                </a:cxn>
                <a:cxn ang="0">
                  <a:pos x="425" y="60"/>
                </a:cxn>
                <a:cxn ang="0">
                  <a:pos x="389" y="66"/>
                </a:cxn>
                <a:cxn ang="0">
                  <a:pos x="347" y="84"/>
                </a:cxn>
                <a:cxn ang="0">
                  <a:pos x="311" y="108"/>
                </a:cxn>
                <a:cxn ang="0">
                  <a:pos x="287" y="126"/>
                </a:cxn>
                <a:cxn ang="0">
                  <a:pos x="275" y="132"/>
                </a:cxn>
                <a:cxn ang="0">
                  <a:pos x="257" y="138"/>
                </a:cxn>
                <a:cxn ang="0">
                  <a:pos x="221" y="138"/>
                </a:cxn>
                <a:cxn ang="0">
                  <a:pos x="186" y="138"/>
                </a:cxn>
                <a:cxn ang="0">
                  <a:pos x="180" y="138"/>
                </a:cxn>
                <a:cxn ang="0">
                  <a:pos x="174" y="138"/>
                </a:cxn>
                <a:cxn ang="0">
                  <a:pos x="114" y="162"/>
                </a:cxn>
                <a:cxn ang="0">
                  <a:pos x="48" y="216"/>
                </a:cxn>
                <a:cxn ang="0">
                  <a:pos x="48" y="216"/>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lnTo>
                    <a:pt x="48" y="216"/>
                  </a:lnTo>
                  <a:close/>
                </a:path>
              </a:pathLst>
            </a:custGeom>
            <a:solidFill>
              <a:schemeClr val="bg1"/>
            </a:solidFill>
            <a:ln w="9525">
              <a:noFill/>
              <a:round/>
              <a:headEnd/>
              <a:tailEnd/>
            </a:ln>
          </p:spPr>
          <p:txBody>
            <a:bodyPr/>
            <a:lstStyle/>
            <a:p>
              <a:endParaRPr lang="en-US"/>
            </a:p>
          </p:txBody>
        </p:sp>
        <p:sp>
          <p:nvSpPr>
            <p:cNvPr id="123915" name="Freeform 11"/>
            <p:cNvSpPr>
              <a:spLocks/>
            </p:cNvSpPr>
            <p:nvPr userDrawn="1"/>
          </p:nvSpPr>
          <p:spPr bwMode="hidden">
            <a:xfrm>
              <a:off x="3358" y="1890"/>
              <a:ext cx="2400" cy="881"/>
            </a:xfrm>
            <a:custGeom>
              <a:avLst/>
              <a:gdLst/>
              <a:ahLst/>
              <a:cxnLst>
                <a:cxn ang="0">
                  <a:pos x="2231" y="54"/>
                </a:cxn>
                <a:cxn ang="0">
                  <a:pos x="2189" y="54"/>
                </a:cxn>
                <a:cxn ang="0">
                  <a:pos x="2147" y="66"/>
                </a:cxn>
                <a:cxn ang="0">
                  <a:pos x="2021" y="101"/>
                </a:cxn>
                <a:cxn ang="0">
                  <a:pos x="1956" y="119"/>
                </a:cxn>
                <a:cxn ang="0">
                  <a:pos x="1860" y="167"/>
                </a:cxn>
                <a:cxn ang="0">
                  <a:pos x="1836" y="245"/>
                </a:cxn>
                <a:cxn ang="0">
                  <a:pos x="1842" y="305"/>
                </a:cxn>
                <a:cxn ang="0">
                  <a:pos x="1758" y="317"/>
                </a:cxn>
                <a:cxn ang="0">
                  <a:pos x="1597" y="263"/>
                </a:cxn>
                <a:cxn ang="0">
                  <a:pos x="1507" y="257"/>
                </a:cxn>
                <a:cxn ang="0">
                  <a:pos x="1399" y="311"/>
                </a:cxn>
                <a:cxn ang="0">
                  <a:pos x="1334" y="353"/>
                </a:cxn>
                <a:cxn ang="0">
                  <a:pos x="1310" y="359"/>
                </a:cxn>
                <a:cxn ang="0">
                  <a:pos x="1214" y="371"/>
                </a:cxn>
                <a:cxn ang="0">
                  <a:pos x="1160" y="365"/>
                </a:cxn>
                <a:cxn ang="0">
                  <a:pos x="1053" y="371"/>
                </a:cxn>
                <a:cxn ang="0">
                  <a:pos x="957" y="383"/>
                </a:cxn>
                <a:cxn ang="0">
                  <a:pos x="921" y="401"/>
                </a:cxn>
                <a:cxn ang="0">
                  <a:pos x="819" y="419"/>
                </a:cxn>
                <a:cxn ang="0">
                  <a:pos x="778" y="419"/>
                </a:cxn>
                <a:cxn ang="0">
                  <a:pos x="664" y="437"/>
                </a:cxn>
                <a:cxn ang="0">
                  <a:pos x="598" y="473"/>
                </a:cxn>
                <a:cxn ang="0">
                  <a:pos x="503" y="467"/>
                </a:cxn>
                <a:cxn ang="0">
                  <a:pos x="431" y="491"/>
                </a:cxn>
                <a:cxn ang="0">
                  <a:pos x="413" y="539"/>
                </a:cxn>
                <a:cxn ang="0">
                  <a:pos x="347" y="569"/>
                </a:cxn>
                <a:cxn ang="0">
                  <a:pos x="222" y="599"/>
                </a:cxn>
                <a:cxn ang="0">
                  <a:pos x="138" y="647"/>
                </a:cxn>
                <a:cxn ang="0">
                  <a:pos x="108" y="659"/>
                </a:cxn>
                <a:cxn ang="0">
                  <a:pos x="0" y="671"/>
                </a:cxn>
                <a:cxn ang="0">
                  <a:pos x="84" y="695"/>
                </a:cxn>
                <a:cxn ang="0">
                  <a:pos x="263" y="653"/>
                </a:cxn>
                <a:cxn ang="0">
                  <a:pos x="473" y="569"/>
                </a:cxn>
                <a:cxn ang="0">
                  <a:pos x="568" y="521"/>
                </a:cxn>
                <a:cxn ang="0">
                  <a:pos x="646" y="515"/>
                </a:cxn>
                <a:cxn ang="0">
                  <a:pos x="873" y="461"/>
                </a:cxn>
                <a:cxn ang="0">
                  <a:pos x="1148" y="425"/>
                </a:cxn>
                <a:cxn ang="0">
                  <a:pos x="1292" y="461"/>
                </a:cxn>
                <a:cxn ang="0">
                  <a:pos x="1417" y="533"/>
                </a:cxn>
                <a:cxn ang="0">
                  <a:pos x="1435" y="617"/>
                </a:cxn>
                <a:cxn ang="0">
                  <a:pos x="1376" y="653"/>
                </a:cxn>
                <a:cxn ang="0">
                  <a:pos x="1226" y="701"/>
                </a:cxn>
                <a:cxn ang="0">
                  <a:pos x="1112" y="755"/>
                </a:cxn>
                <a:cxn ang="0">
                  <a:pos x="1065" y="809"/>
                </a:cxn>
                <a:cxn ang="0">
                  <a:pos x="1077" y="869"/>
                </a:cxn>
                <a:cxn ang="0">
                  <a:pos x="1106" y="881"/>
                </a:cxn>
                <a:cxn ang="0">
                  <a:pos x="1208" y="869"/>
                </a:cxn>
                <a:cxn ang="0">
                  <a:pos x="1388" y="857"/>
                </a:cxn>
                <a:cxn ang="0">
                  <a:pos x="1441" y="851"/>
                </a:cxn>
                <a:cxn ang="0">
                  <a:pos x="1483" y="833"/>
                </a:cxn>
                <a:cxn ang="0">
                  <a:pos x="1675" y="743"/>
                </a:cxn>
                <a:cxn ang="0">
                  <a:pos x="1806" y="689"/>
                </a:cxn>
                <a:cxn ang="0">
                  <a:pos x="1884" y="581"/>
                </a:cxn>
                <a:cxn ang="0">
                  <a:pos x="2039" y="389"/>
                </a:cxn>
                <a:cxn ang="0">
                  <a:pos x="2207" y="269"/>
                </a:cxn>
                <a:cxn ang="0">
                  <a:pos x="2249" y="239"/>
                </a:cxn>
                <a:cxn ang="0">
                  <a:pos x="2392" y="0"/>
                </a:cxn>
                <a:cxn ang="0">
                  <a:pos x="2302" y="36"/>
                </a:cxn>
              </a:cxnLst>
              <a:rect l="0" t="0" r="r" b="b"/>
              <a:pathLst>
                <a:path w="2392" h="881">
                  <a:moveTo>
                    <a:pt x="2302" y="36"/>
                  </a:moveTo>
                  <a:lnTo>
                    <a:pt x="2266" y="48"/>
                  </a:lnTo>
                  <a:lnTo>
                    <a:pt x="2231" y="54"/>
                  </a:lnTo>
                  <a:lnTo>
                    <a:pt x="2201" y="54"/>
                  </a:lnTo>
                  <a:lnTo>
                    <a:pt x="2195" y="54"/>
                  </a:lnTo>
                  <a:lnTo>
                    <a:pt x="2189"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249" y="239"/>
                  </a:lnTo>
                  <a:lnTo>
                    <a:pt x="2392" y="167"/>
                  </a:lnTo>
                  <a:lnTo>
                    <a:pt x="2392" y="60"/>
                  </a:lnTo>
                  <a:lnTo>
                    <a:pt x="2392" y="0"/>
                  </a:lnTo>
                  <a:lnTo>
                    <a:pt x="2344" y="18"/>
                  </a:lnTo>
                  <a:lnTo>
                    <a:pt x="2302" y="36"/>
                  </a:lnTo>
                  <a:lnTo>
                    <a:pt x="2302" y="36"/>
                  </a:lnTo>
                  <a:close/>
                </a:path>
              </a:pathLst>
            </a:custGeom>
            <a:solidFill>
              <a:schemeClr val="bg1"/>
            </a:solidFill>
            <a:ln w="9525">
              <a:noFill/>
              <a:round/>
              <a:headEnd/>
              <a:tailEnd/>
            </a:ln>
          </p:spPr>
          <p:txBody>
            <a:bodyPr/>
            <a:lstStyle/>
            <a:p>
              <a:endParaRPr lang="en-US"/>
            </a:p>
          </p:txBody>
        </p:sp>
        <p:sp>
          <p:nvSpPr>
            <p:cNvPr id="123916" name="Freeform 12"/>
            <p:cNvSpPr>
              <a:spLocks/>
            </p:cNvSpPr>
            <p:nvPr userDrawn="1"/>
          </p:nvSpPr>
          <p:spPr bwMode="hidden">
            <a:xfrm>
              <a:off x="3839" y="1854"/>
              <a:ext cx="577" cy="258"/>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endParaRPr lang="en-US"/>
            </a:p>
          </p:txBody>
        </p:sp>
        <p:sp>
          <p:nvSpPr>
            <p:cNvPr id="123917" name="Freeform 13"/>
            <p:cNvSpPr>
              <a:spLocks/>
            </p:cNvSpPr>
            <p:nvPr userDrawn="1"/>
          </p:nvSpPr>
          <p:spPr bwMode="hidden">
            <a:xfrm>
              <a:off x="5327" y="1642"/>
              <a:ext cx="5" cy="1"/>
            </a:xfrm>
            <a:custGeom>
              <a:avLst/>
              <a:gdLst/>
              <a:ahLst/>
              <a:cxnLst>
                <a:cxn ang="0">
                  <a:pos x="0" y="0"/>
                </a:cxn>
                <a:cxn ang="0">
                  <a:pos x="5" y="0"/>
                </a:cxn>
                <a:cxn ang="0">
                  <a:pos x="0" y="0"/>
                </a:cxn>
                <a:cxn ang="0">
                  <a:pos x="0" y="0"/>
                </a:cxn>
              </a:cxnLst>
              <a:rect l="0" t="0" r="r" b="b"/>
              <a:pathLst>
                <a:path w="5">
                  <a:moveTo>
                    <a:pt x="0" y="0"/>
                  </a:moveTo>
                  <a:lnTo>
                    <a:pt x="5" y="0"/>
                  </a:lnTo>
                  <a:lnTo>
                    <a:pt x="0" y="0"/>
                  </a:lnTo>
                  <a:lnTo>
                    <a:pt x="0" y="0"/>
                  </a:lnTo>
                  <a:close/>
                </a:path>
              </a:pathLst>
            </a:custGeom>
            <a:solidFill>
              <a:srgbClr val="FED1AD"/>
            </a:solidFill>
            <a:ln w="9525">
              <a:noFill/>
              <a:round/>
              <a:headEnd/>
              <a:tailEnd/>
            </a:ln>
          </p:spPr>
          <p:txBody>
            <a:bodyPr/>
            <a:lstStyle/>
            <a:p>
              <a:endParaRPr lang="en-US"/>
            </a:p>
          </p:txBody>
        </p:sp>
        <p:sp>
          <p:nvSpPr>
            <p:cNvPr id="123918" name="Freeform 14"/>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endParaRPr lang="en-US"/>
            </a:p>
          </p:txBody>
        </p:sp>
        <p:sp>
          <p:nvSpPr>
            <p:cNvPr id="123919" name="Freeform 15"/>
            <p:cNvSpPr>
              <a:spLocks/>
            </p:cNvSpPr>
            <p:nvPr userDrawn="1"/>
          </p:nvSpPr>
          <p:spPr bwMode="hidden">
            <a:xfrm>
              <a:off x="3453" y="2271"/>
              <a:ext cx="318"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endParaRPr lang="en-US"/>
            </a:p>
          </p:txBody>
        </p:sp>
        <p:sp>
          <p:nvSpPr>
            <p:cNvPr id="123920" name="Freeform 16"/>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endParaRPr lang="en-US"/>
            </a:p>
          </p:txBody>
        </p:sp>
        <p:sp>
          <p:nvSpPr>
            <p:cNvPr id="123921" name="Freeform 17"/>
            <p:cNvSpPr>
              <a:spLocks/>
            </p:cNvSpPr>
            <p:nvPr userDrawn="1"/>
          </p:nvSpPr>
          <p:spPr bwMode="hidden">
            <a:xfrm>
              <a:off x="0" y="2994"/>
              <a:ext cx="2723" cy="1091"/>
            </a:xfrm>
            <a:custGeom>
              <a:avLst/>
              <a:gdLst/>
              <a:ahLst/>
              <a:cxnLst>
                <a:cxn ang="0">
                  <a:pos x="2370" y="72"/>
                </a:cxn>
                <a:cxn ang="0">
                  <a:pos x="2597" y="198"/>
                </a:cxn>
                <a:cxn ang="0">
                  <a:pos x="2639" y="276"/>
                </a:cxn>
                <a:cxn ang="0">
                  <a:pos x="2453" y="264"/>
                </a:cxn>
                <a:cxn ang="0">
                  <a:pos x="2297" y="204"/>
                </a:cxn>
                <a:cxn ang="0">
                  <a:pos x="2112" y="66"/>
                </a:cxn>
                <a:cxn ang="0">
                  <a:pos x="2088" y="72"/>
                </a:cxn>
                <a:cxn ang="0">
                  <a:pos x="2106" y="114"/>
                </a:cxn>
                <a:cxn ang="0">
                  <a:pos x="2412" y="552"/>
                </a:cxn>
                <a:cxn ang="0">
                  <a:pos x="2279" y="564"/>
                </a:cxn>
                <a:cxn ang="0">
                  <a:pos x="2189" y="492"/>
                </a:cxn>
                <a:cxn ang="0">
                  <a:pos x="2058" y="330"/>
                </a:cxn>
                <a:cxn ang="0">
                  <a:pos x="1991" y="234"/>
                </a:cxn>
                <a:cxn ang="0">
                  <a:pos x="1949" y="174"/>
                </a:cxn>
                <a:cxn ang="0">
                  <a:pos x="1824" y="132"/>
                </a:cxn>
                <a:cxn ang="0">
                  <a:pos x="1794" y="144"/>
                </a:cxn>
                <a:cxn ang="0">
                  <a:pos x="1895" y="222"/>
                </a:cxn>
                <a:cxn ang="0">
                  <a:pos x="1943" y="366"/>
                </a:cxn>
                <a:cxn ang="0">
                  <a:pos x="2064" y="630"/>
                </a:cxn>
                <a:cxn ang="0">
                  <a:pos x="2052" y="695"/>
                </a:cxn>
                <a:cxn ang="0">
                  <a:pos x="1955" y="683"/>
                </a:cxn>
                <a:cxn ang="0">
                  <a:pos x="1913" y="636"/>
                </a:cxn>
                <a:cxn ang="0">
                  <a:pos x="1703" y="312"/>
                </a:cxn>
                <a:cxn ang="0">
                  <a:pos x="1637" y="276"/>
                </a:cxn>
                <a:cxn ang="0">
                  <a:pos x="1643" y="318"/>
                </a:cxn>
                <a:cxn ang="0">
                  <a:pos x="1673" y="408"/>
                </a:cxn>
                <a:cxn ang="0">
                  <a:pos x="1716" y="779"/>
                </a:cxn>
                <a:cxn ang="0">
                  <a:pos x="1691" y="737"/>
                </a:cxn>
                <a:cxn ang="0">
                  <a:pos x="1613" y="582"/>
                </a:cxn>
                <a:cxn ang="0">
                  <a:pos x="1494" y="480"/>
                </a:cxn>
                <a:cxn ang="0">
                  <a:pos x="1248" y="528"/>
                </a:cxn>
                <a:cxn ang="0">
                  <a:pos x="996" y="630"/>
                </a:cxn>
                <a:cxn ang="0">
                  <a:pos x="714" y="534"/>
                </a:cxn>
                <a:cxn ang="0">
                  <a:pos x="198" y="288"/>
                </a:cxn>
                <a:cxn ang="0">
                  <a:pos x="0" y="460"/>
                </a:cxn>
                <a:cxn ang="0">
                  <a:pos x="288" y="570"/>
                </a:cxn>
                <a:cxn ang="0">
                  <a:pos x="461" y="654"/>
                </a:cxn>
                <a:cxn ang="0">
                  <a:pos x="725" y="755"/>
                </a:cxn>
                <a:cxn ang="0">
                  <a:pos x="966" y="791"/>
                </a:cxn>
                <a:cxn ang="0">
                  <a:pos x="1176" y="779"/>
                </a:cxn>
                <a:cxn ang="0">
                  <a:pos x="1278" y="791"/>
                </a:cxn>
                <a:cxn ang="0">
                  <a:pos x="1404" y="845"/>
                </a:cxn>
                <a:cxn ang="0">
                  <a:pos x="1416" y="887"/>
                </a:cxn>
                <a:cxn ang="0">
                  <a:pos x="1361" y="923"/>
                </a:cxn>
                <a:cxn ang="0">
                  <a:pos x="1385" y="1007"/>
                </a:cxn>
                <a:cxn ang="0">
                  <a:pos x="1494" y="1085"/>
                </a:cxn>
                <a:cxn ang="0">
                  <a:pos x="1697" y="1043"/>
                </a:cxn>
                <a:cxn ang="0">
                  <a:pos x="1812" y="989"/>
                </a:cxn>
                <a:cxn ang="0">
                  <a:pos x="1973" y="917"/>
                </a:cxn>
                <a:cxn ang="0">
                  <a:pos x="2201" y="899"/>
                </a:cxn>
                <a:cxn ang="0">
                  <a:pos x="2364" y="863"/>
                </a:cxn>
                <a:cxn ang="0">
                  <a:pos x="2400" y="743"/>
                </a:cxn>
                <a:cxn ang="0">
                  <a:pos x="2471" y="701"/>
                </a:cxn>
                <a:cxn ang="0">
                  <a:pos x="2621" y="504"/>
                </a:cxn>
                <a:cxn ang="0">
                  <a:pos x="2693" y="374"/>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08"/>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w="9525">
              <a:noFill/>
              <a:round/>
              <a:headEnd/>
              <a:tailEnd/>
            </a:ln>
          </p:spPr>
          <p:txBody>
            <a:bodyPr/>
            <a:lstStyle/>
            <a:p>
              <a:endParaRPr lang="en-US"/>
            </a:p>
          </p:txBody>
        </p:sp>
      </p:grpSp>
      <p:sp>
        <p:nvSpPr>
          <p:cNvPr id="123922" name="Rectangle 18"/>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23923" name="Rectangle 1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lvl1pPr>
          </a:lstStyle>
          <a:p>
            <a:fld id="{B683550A-DD3D-4899-91BC-4E91D3D601E7}" type="datetime1">
              <a:rPr lang="en-US"/>
              <a:pPr/>
              <a:t>8/23/2008</a:t>
            </a:fld>
            <a:endParaRPr lang="en-US"/>
          </a:p>
        </p:txBody>
      </p:sp>
      <p:sp>
        <p:nvSpPr>
          <p:cNvPr id="123924"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b="0"/>
            </a:lvl1pPr>
          </a:lstStyle>
          <a:p>
            <a:endParaRPr lang="en-US"/>
          </a:p>
        </p:txBody>
      </p:sp>
      <p:sp>
        <p:nvSpPr>
          <p:cNvPr id="123925" name="Rectangle 2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vl1pPr>
          </a:lstStyle>
          <a:p>
            <a:fld id="{11240D75-5517-4EC9-817E-B86CAF20568B}" type="slidenum">
              <a:rPr lang="en-US"/>
              <a:pPr/>
              <a:t>‹#›</a:t>
            </a:fld>
            <a:endParaRPr lang="en-US"/>
          </a:p>
        </p:txBody>
      </p:sp>
      <p:sp>
        <p:nvSpPr>
          <p:cNvPr id="123926" name="Rectangle 22"/>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9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iming>
    <p:tnLst>
      <p:par>
        <p:cTn id="1" dur="indefinite" restart="never" nodeType="tmRoot"/>
      </p:par>
    </p:tnLst>
  </p:timing>
  <p:hf hdr="0" ftr="0" dt="0"/>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fontAlgn="base">
        <a:spcBef>
          <a:spcPct val="20000"/>
        </a:spcBef>
        <a:spcAft>
          <a:spcPct val="0"/>
        </a:spcAft>
        <a:buClr>
          <a:schemeClr val="hlink"/>
        </a:buClr>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2D8D3A1-32FE-4787-AF95-F391C4F36599}" type="datetime1">
              <a:rPr lang="en-US" smtClean="0"/>
              <a:pPr/>
              <a:t>8/23/2008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8C5AF46-A425-4AA0-A771-8798C689E28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7.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hemeOverride" Target="../theme/themeOverride11.xml"/><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hemeOverride" Target="../theme/themeOverride13.xml"/><Relationship Id="rId4" Type="http://schemas.openxmlformats.org/officeDocument/2006/relationships/image" Target="../media/image6.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hemeOverride" Target="../theme/themeOverride14.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hemeOverride" Target="../theme/themeOverride15.xml"/><Relationship Id="rId4" Type="http://schemas.openxmlformats.org/officeDocument/2006/relationships/image" Target="../media/image6.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13.xml"/><Relationship Id="rId1" Type="http://schemas.openxmlformats.org/officeDocument/2006/relationships/themeOverride" Target="../theme/themeOverride16.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13.xml"/><Relationship Id="rId1" Type="http://schemas.openxmlformats.org/officeDocument/2006/relationships/themeOverride" Target="../theme/themeOverride1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hemeOverride" Target="../theme/themeOverride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4.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5.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5" name="Picture 5" descr="http://downloads.clipart.com/1749094.jpg?t=1219531262&amp;h=1fd615242825cc060851460cd274b3ec&amp;u=stevenjwallace"/>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5122" name="Rectangle 2"/>
          <p:cNvSpPr>
            <a:spLocks noGrp="1" noRot="1" noChangeArrowheads="1"/>
          </p:cNvSpPr>
          <p:nvPr>
            <p:ph type="ctrTitle"/>
          </p:nvPr>
        </p:nvSpPr>
        <p:spPr/>
        <p:txBody>
          <a:bodyPr>
            <a:normAutofit fontScale="90000"/>
          </a:bodyPr>
          <a:lstStyle/>
          <a:p>
            <a:r>
              <a:rPr lang="en-US" sz="6600" smtClean="0">
                <a:latin typeface="Calibri" pitchFamily="34" charset="0"/>
              </a:rPr>
              <a:t>Our </a:t>
            </a:r>
            <a:r>
              <a:rPr lang="en-US" sz="6600" smtClean="0">
                <a:latin typeface="Calibri" pitchFamily="34" charset="0"/>
              </a:rPr>
              <a:t>Cloud </a:t>
            </a:r>
            <a:r>
              <a:rPr lang="en-US" sz="6600" dirty="0">
                <a:latin typeface="Calibri" pitchFamily="34" charset="0"/>
              </a:rPr>
              <a:t>Of Witnesses</a:t>
            </a:r>
          </a:p>
        </p:txBody>
      </p:sp>
      <p:sp>
        <p:nvSpPr>
          <p:cNvPr id="5123" name="Rectangle 3"/>
          <p:cNvSpPr>
            <a:spLocks noGrp="1" noRot="1" noChangeArrowheads="1"/>
          </p:cNvSpPr>
          <p:nvPr>
            <p:ph type="subTitle" idx="1"/>
          </p:nvPr>
        </p:nvSpPr>
        <p:spPr/>
        <p:txBody>
          <a:bodyPr/>
          <a:lstStyle/>
          <a:p>
            <a:r>
              <a:rPr lang="en-US"/>
              <a:t>Hebrews 12:1-2</a:t>
            </a:r>
          </a:p>
        </p:txBody>
      </p:sp>
      <p:sp>
        <p:nvSpPr>
          <p:cNvPr id="4" name="Rectangle 4"/>
          <p:cNvSpPr>
            <a:spLocks noGrp="1" noChangeArrowheads="1"/>
          </p:cNvSpPr>
          <p:nvPr>
            <p:ph type="dt" sz="half" idx="10"/>
          </p:nvPr>
        </p:nvSpPr>
        <p:spPr/>
        <p:txBody>
          <a:bodyPr/>
          <a:lstStyle/>
          <a:p>
            <a:fld id="{EA3D8CB5-8959-4D6D-8AEB-64FF1A0576D4}" type="datetime1">
              <a:rPr lang="en-US"/>
              <a:pPr/>
              <a:t>8/23/2008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mph" presetSubtype="0" fill="hold" grpId="1" nodeType="clickEffect">
                                  <p:stCondLst>
                                    <p:cond delay="0"/>
                                  </p:stCondLst>
                                  <p:iterate type="lt">
                                    <p:tmPct val="10000"/>
                                  </p:iterate>
                                  <p:childTnLst>
                                    <p:animClr clrSpc="rgb" dir="cw">
                                      <p:cBhvr override="childStyle">
                                        <p:cTn id="6" dur="1900" fill="hold">
                                          <p:stCondLst>
                                            <p:cond delay="100"/>
                                          </p:stCondLst>
                                        </p:cTn>
                                        <p:tgtEl>
                                          <p:spTgt spid="5122"/>
                                        </p:tgtEl>
                                        <p:attrNameLst>
                                          <p:attrName>style.color</p:attrName>
                                        </p:attrNameLst>
                                      </p:cBhvr>
                                      <p:to>
                                        <a:schemeClr val="accent2"/>
                                      </p:to>
                                    </p:animClr>
                                    <p:animClr clrSpc="rgb" dir="cw">
                                      <p:cBhvr>
                                        <p:cTn id="7" dur="1900" fill="hold">
                                          <p:stCondLst>
                                            <p:cond delay="100"/>
                                          </p:stCondLst>
                                        </p:cTn>
                                        <p:tgtEl>
                                          <p:spTgt spid="5122"/>
                                        </p:tgtEl>
                                        <p:attrNameLst>
                                          <p:attrName>fillColor</p:attrName>
                                        </p:attrNameLst>
                                      </p:cBhvr>
                                      <p:to>
                                        <a:schemeClr val="accent2"/>
                                      </p:to>
                                    </p:animClr>
                                    <p:set>
                                      <p:cBhvr>
                                        <p:cTn id="8" dur="1900" fill="hold">
                                          <p:stCondLst>
                                            <p:cond delay="100"/>
                                          </p:stCondLst>
                                        </p:cTn>
                                        <p:tgtEl>
                                          <p:spTgt spid="5122"/>
                                        </p:tgtEl>
                                        <p:attrNameLst>
                                          <p:attrName>fill.type</p:attrName>
                                        </p:attrNameLst>
                                      </p:cBhvr>
                                      <p:to>
                                        <p:strVal val="solid"/>
                                      </p:to>
                                    </p:set>
                                    <p:set>
                                      <p:cBhvr>
                                        <p:cTn id="9" dur="1900" fill="hold">
                                          <p:stCondLst>
                                            <p:cond delay="100"/>
                                          </p:stCondLst>
                                        </p:cTn>
                                        <p:tgtEl>
                                          <p:spTgt spid="5122"/>
                                        </p:tgtEl>
                                        <p:attrNameLst>
                                          <p:attrName>fill.on</p:attrName>
                                        </p:attrNameLst>
                                      </p:cBhvr>
                                      <p:to>
                                        <p:strVal val="true"/>
                                      </p:to>
                                    </p:set>
                                    <p:animScale>
                                      <p:cBhvr>
                                        <p:cTn id="10" dur="200" fill="hold">
                                          <p:stCondLst>
                                            <p:cond delay="0"/>
                                          </p:stCondLst>
                                        </p:cTn>
                                        <p:tgtEl>
                                          <p:spTgt spid="5122"/>
                                        </p:tgtEl>
                                      </p:cBhvr>
                                      <p:from x="100000" y="100000"/>
                                      <p:to x="100000" y="5000"/>
                                    </p:animScale>
                                    <p:animScale>
                                      <p:cBhvr>
                                        <p:cTn id="11" dur="200" fill="hold">
                                          <p:stCondLst>
                                            <p:cond delay="200"/>
                                          </p:stCondLst>
                                        </p:cTn>
                                        <p:tgtEl>
                                          <p:spTgt spid="5122"/>
                                        </p:tgtEl>
                                      </p:cBhvr>
                                      <p:from x="100000" y="5000"/>
                                      <p:to x="120000" y="150000"/>
                                    </p:animScale>
                                    <p:animScale>
                                      <p:cBhvr>
                                        <p:cTn id="12" dur="600" fill="hold">
                                          <p:stCondLst>
                                            <p:cond delay="1400"/>
                                          </p:stCondLst>
                                        </p:cTn>
                                        <p:tgtEl>
                                          <p:spTgt spid="5122"/>
                                        </p:tgtEl>
                                      </p:cBhvr>
                                      <p:to x="120000" y="150000"/>
                                    </p:animScale>
                                  </p:childTnLst>
                                </p:cTn>
                              </p:par>
                            </p:childTnLst>
                          </p:cTn>
                        </p:par>
                        <p:par>
                          <p:cTn id="13" fill="hold">
                            <p:stCondLst>
                              <p:cond delay="5600"/>
                            </p:stCondLst>
                            <p:childTnLst>
                              <p:par>
                                <p:cTn id="14" presetID="9" presetClass="emph" presetSubtype="0" grpId="2" nodeType="afterEffect">
                                  <p:stCondLst>
                                    <p:cond delay="0"/>
                                  </p:stCondLst>
                                  <p:iterate type="lt">
                                    <p:tmAbs val="0"/>
                                  </p:iterate>
                                  <p:childTnLst>
                                    <p:set>
                                      <p:cBhvr rctx="PPT">
                                        <p:cTn id="15" dur="indefinite"/>
                                        <p:tgtEl>
                                          <p:spTgt spid="5122"/>
                                        </p:tgtEl>
                                        <p:attrNameLst>
                                          <p:attrName>style.opacity</p:attrName>
                                        </p:attrNameLst>
                                      </p:cBhvr>
                                      <p:to>
                                        <p:strVal val="0.5"/>
                                      </p:to>
                                    </p:set>
                                    <p:animEffect filter="image" prLst="opacity: 0.5">
                                      <p:cBhvr rctx="IE">
                                        <p:cTn id="16" dur="indefinite"/>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1"/>
      <p:bldP spid="5122" grpId="2"/>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descr="http://downloads.clipart.com/36871869.jpg?t=1219534301&amp;h=301e6f1e3f8d624da714126cf30b44b7&amp;u=stevenjwallace"/>
          <p:cNvPicPr>
            <a:picLocks noChangeAspect="1" noChangeArrowheads="1"/>
          </p:cNvPicPr>
          <p:nvPr/>
        </p:nvPicPr>
        <p:blipFill>
          <a:blip r:embed="rId4">
            <a:lum bright="-10000"/>
          </a:blip>
          <a:srcRect/>
          <a:stretch>
            <a:fillRect/>
          </a:stretch>
        </p:blipFill>
        <p:spPr bwMode="auto">
          <a:xfrm>
            <a:off x="609600" y="1676400"/>
            <a:ext cx="8153400" cy="41624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Slide Number Placeholder 5"/>
          <p:cNvSpPr>
            <a:spLocks noGrp="1"/>
          </p:cNvSpPr>
          <p:nvPr>
            <p:ph type="sldNum" sz="quarter" idx="12"/>
          </p:nvPr>
        </p:nvSpPr>
        <p:spPr/>
        <p:txBody>
          <a:bodyPr/>
          <a:lstStyle/>
          <a:p>
            <a:fld id="{08955641-A7C6-454D-9935-BC1E38E351CD}" type="slidenum">
              <a:rPr lang="en-US"/>
              <a:pPr/>
              <a:t>10</a:t>
            </a:fld>
            <a:endParaRPr lang="en-US"/>
          </a:p>
        </p:txBody>
      </p:sp>
      <p:sp>
        <p:nvSpPr>
          <p:cNvPr id="80898" name="Rectangle 2"/>
          <p:cNvSpPr>
            <a:spLocks noGrp="1" noChangeArrowheads="1"/>
          </p:cNvSpPr>
          <p:nvPr>
            <p:ph type="title"/>
          </p:nvPr>
        </p:nvSpPr>
        <p:spPr/>
        <p:txBody>
          <a:bodyPr/>
          <a:lstStyle/>
          <a:p>
            <a:r>
              <a:rPr lang="en-US" sz="8800" dirty="0">
                <a:latin typeface="Cuomotype" pitchFamily="2" charset="0"/>
              </a:rPr>
              <a:t>UZZIAH</a:t>
            </a:r>
          </a:p>
        </p:txBody>
      </p:sp>
      <p:sp>
        <p:nvSpPr>
          <p:cNvPr id="80899" name="Rectangle 3"/>
          <p:cNvSpPr>
            <a:spLocks noGrp="1" noChangeArrowheads="1"/>
          </p:cNvSpPr>
          <p:nvPr>
            <p:ph type="body" idx="1"/>
          </p:nvPr>
        </p:nvSpPr>
        <p:spPr>
          <a:xfrm>
            <a:off x="457200" y="1600200"/>
            <a:ext cx="8229600" cy="5257800"/>
          </a:xfrm>
        </p:spPr>
        <p:txBody>
          <a:bodyPr/>
          <a:lstStyle/>
          <a:p>
            <a:r>
              <a:rPr lang="en-US"/>
              <a:t>MADE A KING @ 16 yrs </a:t>
            </a:r>
            <a:r>
              <a:rPr lang="en-US" sz="2400"/>
              <a:t>(2 Chron. 26:1) </a:t>
            </a:r>
          </a:p>
          <a:p>
            <a:r>
              <a:rPr lang="en-US"/>
              <a:t>STRONG DOMESTIC LEADER,</a:t>
            </a:r>
            <a:br>
              <a:rPr lang="en-US"/>
            </a:br>
            <a:r>
              <a:rPr lang="en-US"/>
              <a:t>“Also he built towers in the desert. He dug many wells, for he had much livestock, both in the lowlands and in the plains; he also had farmers and vinedressers in the mountains and in Carmel, for he loved the soil” (v. 10)</a:t>
            </a:r>
          </a:p>
          <a:p>
            <a:endParaRPr lang="en-US" sz="240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6" fill="hold" grpId="0" nodeType="withEffect">
                                  <p:stCondLst>
                                    <p:cond delay="0"/>
                                  </p:stCondLst>
                                  <p:iterate type="lt">
                                    <p:tmPct val="22000"/>
                                  </p:iterate>
                                  <p:childTnLst>
                                    <p:set>
                                      <p:cBhvr>
                                        <p:cTn id="6" dur="1" fill="hold">
                                          <p:stCondLst>
                                            <p:cond delay="0"/>
                                          </p:stCondLst>
                                        </p:cTn>
                                        <p:tgtEl>
                                          <p:spTgt spid="80898"/>
                                        </p:tgtEl>
                                        <p:attrNameLst>
                                          <p:attrName>style.visibility</p:attrName>
                                        </p:attrNameLst>
                                      </p:cBhvr>
                                      <p:to>
                                        <p:strVal val="visible"/>
                                      </p:to>
                                    </p:set>
                                    <p:anim calcmode="lin" valueType="num">
                                      <p:cBhvr>
                                        <p:cTn id="7" dur="1000" fill="hold"/>
                                        <p:tgtEl>
                                          <p:spTgt spid="80898"/>
                                        </p:tgtEl>
                                        <p:attrNameLst>
                                          <p:attrName>ppt_w</p:attrName>
                                        </p:attrNameLst>
                                      </p:cBhvr>
                                      <p:tavLst>
                                        <p:tav tm="0">
                                          <p:val>
                                            <p:strVal val="(6*min(max(#ppt_w*#ppt_h,.3),1)-7.4)/-.7*#ppt_w"/>
                                          </p:val>
                                        </p:tav>
                                        <p:tav tm="100000">
                                          <p:val>
                                            <p:strVal val="#ppt_w"/>
                                          </p:val>
                                        </p:tav>
                                      </p:tavLst>
                                    </p:anim>
                                    <p:anim calcmode="lin" valueType="num">
                                      <p:cBhvr>
                                        <p:cTn id="8" dur="1000" fill="hold"/>
                                        <p:tgtEl>
                                          <p:spTgt spid="80898"/>
                                        </p:tgtEl>
                                        <p:attrNameLst>
                                          <p:attrName>ppt_h</p:attrName>
                                        </p:attrNameLst>
                                      </p:cBhvr>
                                      <p:tavLst>
                                        <p:tav tm="0">
                                          <p:val>
                                            <p:strVal val="(6*min(max(#ppt_w*#ppt_h,.3),1)-7.4)/-.7*#ppt_h"/>
                                          </p:val>
                                        </p:tav>
                                        <p:tav tm="100000">
                                          <p:val>
                                            <p:strVal val="#ppt_h"/>
                                          </p:val>
                                        </p:tav>
                                      </p:tavLst>
                                    </p:anim>
                                    <p:anim calcmode="lin" valueType="num">
                                      <p:cBhvr>
                                        <p:cTn id="9" dur="1000" fill="hold"/>
                                        <p:tgtEl>
                                          <p:spTgt spid="80898"/>
                                        </p:tgtEl>
                                        <p:attrNameLst>
                                          <p:attrName>ppt_x</p:attrName>
                                        </p:attrNameLst>
                                      </p:cBhvr>
                                      <p:tavLst>
                                        <p:tav tm="0">
                                          <p:val>
                                            <p:fltVal val="0.5"/>
                                          </p:val>
                                        </p:tav>
                                        <p:tav tm="100000">
                                          <p:val>
                                            <p:strVal val="#ppt_x"/>
                                          </p:val>
                                        </p:tav>
                                      </p:tavLst>
                                    </p:anim>
                                    <p:anim calcmode="lin" valueType="num">
                                      <p:cBhvr>
                                        <p:cTn id="10" dur="1000" fill="hold"/>
                                        <p:tgtEl>
                                          <p:spTgt spid="80898"/>
                                        </p:tgtEl>
                                        <p:attrNameLst>
                                          <p:attrName>ppt_y</p:attrName>
                                        </p:attrNameLst>
                                      </p:cBhvr>
                                      <p:tavLst>
                                        <p:tav tm="0">
                                          <p:val>
                                            <p:strVal val="1+(6*min(max(#ppt_w*#ppt_h,.3),1)-7.4)/-.7*#ppt_h/2"/>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089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0899">
                                            <p:txEl>
                                              <p:pRg st="1" end="1"/>
                                            </p:txEl>
                                          </p:spTgt>
                                        </p:tgtEl>
                                        <p:attrNameLst>
                                          <p:attrName>style.visibility</p:attrName>
                                        </p:attrNameLst>
                                      </p:cBhvr>
                                      <p:to>
                                        <p:strVal val="visible"/>
                                      </p:to>
                                    </p:set>
                                  </p:childTnLst>
                                </p:cTn>
                              </p:par>
                            </p:childTnLst>
                          </p:cTn>
                        </p:par>
                        <p:par>
                          <p:cTn id="19" fill="hold">
                            <p:stCondLst>
                              <p:cond delay="0"/>
                            </p:stCondLst>
                            <p:childTnLst>
                              <p:par>
                                <p:cTn id="20" presetID="10" presetClass="entr" presetSubtype="0" fill="hold" nodeType="afterEffect">
                                  <p:stCondLst>
                                    <p:cond delay="0"/>
                                  </p:stCondLst>
                                  <p:childTnLst>
                                    <p:set>
                                      <p:cBhvr>
                                        <p:cTn id="21" dur="1" fill="hold">
                                          <p:stCondLst>
                                            <p:cond delay="0"/>
                                          </p:stCondLst>
                                        </p:cTn>
                                        <p:tgtEl>
                                          <p:spTgt spid="52226"/>
                                        </p:tgtEl>
                                        <p:attrNameLst>
                                          <p:attrName>style.visibility</p:attrName>
                                        </p:attrNameLst>
                                      </p:cBhvr>
                                      <p:to>
                                        <p:strVal val="visible"/>
                                      </p:to>
                                    </p:set>
                                    <p:animEffect transition="in" filter="fade">
                                      <p:cBhvr>
                                        <p:cTn id="22" dur="2000"/>
                                        <p:tgtEl>
                                          <p:spTgt spid="52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p:bldP spid="8089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71D98E7-CD78-4519-97EB-FF2D41FCFCBA}" type="slidenum">
              <a:rPr lang="en-US"/>
              <a:pPr/>
              <a:t>11</a:t>
            </a:fld>
            <a:endParaRPr lang="en-US"/>
          </a:p>
        </p:txBody>
      </p:sp>
      <p:sp>
        <p:nvSpPr>
          <p:cNvPr id="84994" name="Rectangle 2"/>
          <p:cNvSpPr>
            <a:spLocks noGrp="1" noChangeArrowheads="1"/>
          </p:cNvSpPr>
          <p:nvPr>
            <p:ph type="title"/>
          </p:nvPr>
        </p:nvSpPr>
        <p:spPr/>
        <p:txBody>
          <a:bodyPr/>
          <a:lstStyle/>
          <a:p>
            <a:r>
              <a:rPr lang="en-US" sz="8800" dirty="0">
                <a:latin typeface="Cuomotype" pitchFamily="2" charset="0"/>
              </a:rPr>
              <a:t>UZZIAH</a:t>
            </a:r>
          </a:p>
        </p:txBody>
      </p:sp>
      <p:sp>
        <p:nvSpPr>
          <p:cNvPr id="84995" name="Rectangle 3"/>
          <p:cNvSpPr>
            <a:spLocks noGrp="1" noChangeArrowheads="1"/>
          </p:cNvSpPr>
          <p:nvPr>
            <p:ph type="body" idx="1"/>
          </p:nvPr>
        </p:nvSpPr>
        <p:spPr>
          <a:xfrm>
            <a:off x="457200" y="1371600"/>
            <a:ext cx="8686800" cy="5257800"/>
          </a:xfrm>
        </p:spPr>
        <p:txBody>
          <a:bodyPr/>
          <a:lstStyle/>
          <a:p>
            <a:r>
              <a:rPr lang="en-US"/>
              <a:t>MILITARILY STRONG</a:t>
            </a:r>
          </a:p>
          <a:p>
            <a:pPr lvl="1"/>
            <a:r>
              <a:rPr lang="en-US"/>
              <a:t>defeated Philistines, Arabians, Ammonites (paid tribute)</a:t>
            </a:r>
          </a:p>
          <a:p>
            <a:pPr lvl="1"/>
            <a:r>
              <a:rPr lang="en-US"/>
              <a:t>“His fame spread as far as the entrance of Egypt, for he became exceedingly strong” (2 Chron. 26:8)</a:t>
            </a:r>
          </a:p>
          <a:p>
            <a:pPr lvl="1"/>
            <a:r>
              <a:rPr lang="en-US"/>
              <a:t>2,600 chief officers</a:t>
            </a:r>
          </a:p>
          <a:p>
            <a:pPr lvl="1"/>
            <a:r>
              <a:rPr lang="en-US"/>
              <a:t>307,500 in army, “. . .that made war with mighty power. . .” (2 Chron. 26:13)</a:t>
            </a:r>
          </a:p>
          <a:p>
            <a:pPr lvl="1"/>
            <a:r>
              <a:rPr lang="en-US"/>
              <a:t>well supplied army (v. 14)</a:t>
            </a:r>
          </a:p>
          <a:p>
            <a:pPr lvl="1"/>
            <a:r>
              <a:rPr lang="en-US"/>
              <a:t>state of the art guard towers (v. 15)</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49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49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49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49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49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49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5493F4B-334F-41E7-A15C-A57DA2AF5F51}" type="slidenum">
              <a:rPr lang="en-US"/>
              <a:pPr/>
              <a:t>12</a:t>
            </a:fld>
            <a:endParaRPr lang="en-US"/>
          </a:p>
        </p:txBody>
      </p:sp>
      <p:sp>
        <p:nvSpPr>
          <p:cNvPr id="83970" name="Rectangle 2"/>
          <p:cNvSpPr>
            <a:spLocks noGrp="1" noChangeArrowheads="1"/>
          </p:cNvSpPr>
          <p:nvPr>
            <p:ph type="title"/>
          </p:nvPr>
        </p:nvSpPr>
        <p:spPr/>
        <p:txBody>
          <a:bodyPr/>
          <a:lstStyle/>
          <a:p>
            <a:r>
              <a:rPr lang="en-US" sz="8800" dirty="0">
                <a:latin typeface="Cuomotype" pitchFamily="2" charset="0"/>
              </a:rPr>
              <a:t>UZZIAH</a:t>
            </a:r>
          </a:p>
        </p:txBody>
      </p:sp>
      <p:sp>
        <p:nvSpPr>
          <p:cNvPr id="83971" name="Rectangle 3"/>
          <p:cNvSpPr>
            <a:spLocks noGrp="1" noChangeArrowheads="1"/>
          </p:cNvSpPr>
          <p:nvPr>
            <p:ph type="body" idx="1"/>
          </p:nvPr>
        </p:nvSpPr>
        <p:spPr>
          <a:xfrm>
            <a:off x="457200" y="1371600"/>
            <a:ext cx="8686800" cy="5257800"/>
          </a:xfrm>
        </p:spPr>
        <p:txBody>
          <a:bodyPr/>
          <a:lstStyle/>
          <a:p>
            <a:r>
              <a:rPr lang="en-US"/>
              <a:t>WAS A SUCCESS FROM EVERY VIEWPOINT</a:t>
            </a:r>
          </a:p>
          <a:p>
            <a:pPr lvl="1"/>
            <a:r>
              <a:rPr lang="en-US"/>
              <a:t>DOMESTICALLY</a:t>
            </a:r>
          </a:p>
          <a:p>
            <a:pPr lvl="1"/>
            <a:r>
              <a:rPr lang="en-US"/>
              <a:t>MILITARILY</a:t>
            </a:r>
          </a:p>
          <a:p>
            <a:pPr lvl="1"/>
            <a:r>
              <a:rPr lang="en-US"/>
              <a:t>SPIRITUALLY, “. . .he did what was right in the sight of the Lord. . .He sought God in the days of Zechariah. . .as long as he sought the Lord, God made him prosper. . .God helped him. . .” (2 Chron. 26:4, 5, 7)</a:t>
            </a:r>
          </a:p>
          <a:p>
            <a:pPr lvl="1"/>
            <a:r>
              <a:rPr lang="en-US"/>
              <a:t>reigned 52 years (of OT kings, his was 2</a:t>
            </a:r>
            <a:r>
              <a:rPr lang="en-US" baseline="30000"/>
              <a:t>nd</a:t>
            </a:r>
            <a:r>
              <a:rPr lang="en-US"/>
              <a:t> in length)</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9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39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39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39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39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2347CE3-2E99-4352-AE57-7F21740FF7E4}" type="slidenum">
              <a:rPr lang="en-US"/>
              <a:pPr/>
              <a:t>13</a:t>
            </a:fld>
            <a:endParaRPr lang="en-US"/>
          </a:p>
        </p:txBody>
      </p:sp>
      <p:sp>
        <p:nvSpPr>
          <p:cNvPr id="86018" name="Rectangle 2"/>
          <p:cNvSpPr>
            <a:spLocks noGrp="1" noChangeArrowheads="1"/>
          </p:cNvSpPr>
          <p:nvPr>
            <p:ph type="title"/>
          </p:nvPr>
        </p:nvSpPr>
        <p:spPr/>
        <p:txBody>
          <a:bodyPr/>
          <a:lstStyle/>
          <a:p>
            <a:r>
              <a:rPr lang="en-US" sz="8800" dirty="0">
                <a:latin typeface="Cuomotype" pitchFamily="2" charset="0"/>
              </a:rPr>
              <a:t>UZZIAH</a:t>
            </a:r>
          </a:p>
        </p:txBody>
      </p:sp>
      <p:sp>
        <p:nvSpPr>
          <p:cNvPr id="86019" name="Rectangle 3"/>
          <p:cNvSpPr>
            <a:spLocks noGrp="1" noChangeArrowheads="1"/>
          </p:cNvSpPr>
          <p:nvPr>
            <p:ph type="body" idx="1"/>
          </p:nvPr>
        </p:nvSpPr>
        <p:spPr/>
        <p:txBody>
          <a:bodyPr/>
          <a:lstStyle/>
          <a:p>
            <a:r>
              <a:rPr lang="en-US" sz="3600"/>
              <a:t>But he was overcome by pride, </a:t>
            </a:r>
            <a:br>
              <a:rPr lang="en-US" sz="3600"/>
            </a:br>
            <a:r>
              <a:rPr lang="en-US" sz="3600"/>
              <a:t>“But when he was strong his heart was lifted up, to his destruction. . .” (2 Chron. 26:16)</a:t>
            </a:r>
          </a:p>
          <a:p>
            <a:r>
              <a:rPr lang="en-US" sz="3600"/>
              <a:t>CONTRAST:  “. . .out of weakness were made strong. . .” (Heb. 11:34)</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0"/>
                                  </p:iterate>
                                  <p:childTnLst>
                                    <p:set>
                                      <p:cBhvr>
                                        <p:cTn id="10" dur="1" fill="hold">
                                          <p:stCondLst>
                                            <p:cond delay="0"/>
                                          </p:stCondLst>
                                        </p:cTn>
                                        <p:tgtEl>
                                          <p:spTgt spid="86019">
                                            <p:txEl>
                                              <p:pRg st="1" end="1"/>
                                            </p:txEl>
                                          </p:spTgt>
                                        </p:tgtEl>
                                        <p:attrNameLst>
                                          <p:attrName>style.visibility</p:attrName>
                                        </p:attrNameLst>
                                      </p:cBhvr>
                                      <p:to>
                                        <p:strVal val="visible"/>
                                      </p:to>
                                    </p:set>
                                  </p:childTnLst>
                                </p:cTn>
                              </p:par>
                            </p:childTnLst>
                          </p:cTn>
                        </p:par>
                        <p:par>
                          <p:cTn id="11" fill="hold">
                            <p:stCondLst>
                              <p:cond delay="0"/>
                            </p:stCondLst>
                            <p:childTnLst>
                              <p:par>
                                <p:cTn id="12" presetID="18" presetClass="emph" presetSubtype="0" fill="hold" nodeType="afterEffect">
                                  <p:stCondLst>
                                    <p:cond delay="1500"/>
                                  </p:stCondLst>
                                  <p:iterate type="lt">
                                    <p:tmPct val="4000"/>
                                  </p:iterate>
                                  <p:childTnLst>
                                    <p:set>
                                      <p:cBhvr override="childStyle">
                                        <p:cTn id="13" dur="500" fill="hold"/>
                                        <p:tgtEl>
                                          <p:spTgt spid="86019">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5"/>
          <p:cNvSpPr>
            <a:spLocks noGrp="1"/>
          </p:cNvSpPr>
          <p:nvPr>
            <p:ph type="sldNum" sz="quarter" idx="12"/>
          </p:nvPr>
        </p:nvSpPr>
        <p:spPr/>
        <p:txBody>
          <a:bodyPr/>
          <a:lstStyle/>
          <a:p>
            <a:fld id="{A96791A2-E43D-4336-BBCC-E0089DF864F2}" type="slidenum">
              <a:rPr lang="en-US"/>
              <a:pPr/>
              <a:t>14</a:t>
            </a:fld>
            <a:endParaRPr lang="en-US"/>
          </a:p>
        </p:txBody>
      </p:sp>
      <p:sp>
        <p:nvSpPr>
          <p:cNvPr id="87042" name="WordArt 2"/>
          <p:cNvSpPr>
            <a:spLocks noChangeArrowheads="1" noChangeShapeType="1" noTextEdit="1"/>
          </p:cNvSpPr>
          <p:nvPr/>
        </p:nvSpPr>
        <p:spPr bwMode="auto">
          <a:xfrm rot="-3025821">
            <a:off x="3136900" y="1025525"/>
            <a:ext cx="4371975" cy="3178175"/>
          </a:xfrm>
          <a:prstGeom prst="rect">
            <a:avLst/>
          </a:prstGeom>
        </p:spPr>
        <p:txBody>
          <a:bodyPr wrap="none" fromWordArt="1">
            <a:prstTxWarp prst="textCurveDown">
              <a:avLst>
                <a:gd name="adj" fmla="val 52630"/>
              </a:avLst>
            </a:prstTxWarp>
          </a:bodyPr>
          <a:lstStyle/>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The Race</a:t>
            </a:r>
          </a:p>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Set Before Us</a:t>
            </a:r>
          </a:p>
        </p:txBody>
      </p:sp>
      <p:sp>
        <p:nvSpPr>
          <p:cNvPr id="87043" name="Freeform 3"/>
          <p:cNvSpPr>
            <a:spLocks/>
          </p:cNvSpPr>
          <p:nvPr/>
        </p:nvSpPr>
        <p:spPr bwMode="auto">
          <a:xfrm>
            <a:off x="76200" y="152400"/>
            <a:ext cx="7518400" cy="5626100"/>
          </a:xfrm>
          <a:custGeom>
            <a:avLst/>
            <a:gdLst/>
            <a:ahLst/>
            <a:cxnLst>
              <a:cxn ang="0">
                <a:pos x="0" y="2392"/>
              </a:cxn>
              <a:cxn ang="0">
                <a:pos x="3024" y="1528"/>
              </a:cxn>
              <a:cxn ang="0">
                <a:pos x="4128" y="520"/>
              </a:cxn>
              <a:cxn ang="0">
                <a:pos x="3840" y="40"/>
              </a:cxn>
              <a:cxn ang="0">
                <a:pos x="4512" y="280"/>
              </a:cxn>
              <a:cxn ang="0">
                <a:pos x="4704" y="904"/>
              </a:cxn>
              <a:cxn ang="0">
                <a:pos x="4320" y="1960"/>
              </a:cxn>
              <a:cxn ang="0">
                <a:pos x="3648" y="2728"/>
              </a:cxn>
              <a:cxn ang="0">
                <a:pos x="1920" y="3544"/>
              </a:cxn>
            </a:cxnLst>
            <a:rect l="0" t="0" r="r" b="b"/>
            <a:pathLst>
              <a:path w="4736" h="3544">
                <a:moveTo>
                  <a:pt x="0" y="2392"/>
                </a:moveTo>
                <a:cubicBezTo>
                  <a:pt x="1168" y="2116"/>
                  <a:pt x="2336" y="1840"/>
                  <a:pt x="3024" y="1528"/>
                </a:cubicBezTo>
                <a:cubicBezTo>
                  <a:pt x="3712" y="1216"/>
                  <a:pt x="3992" y="768"/>
                  <a:pt x="4128" y="520"/>
                </a:cubicBezTo>
                <a:cubicBezTo>
                  <a:pt x="4264" y="272"/>
                  <a:pt x="3776" y="80"/>
                  <a:pt x="3840" y="40"/>
                </a:cubicBezTo>
                <a:cubicBezTo>
                  <a:pt x="3904" y="0"/>
                  <a:pt x="4368" y="136"/>
                  <a:pt x="4512" y="280"/>
                </a:cubicBezTo>
                <a:cubicBezTo>
                  <a:pt x="4656" y="424"/>
                  <a:pt x="4736" y="624"/>
                  <a:pt x="4704" y="904"/>
                </a:cubicBezTo>
                <a:cubicBezTo>
                  <a:pt x="4672" y="1184"/>
                  <a:pt x="4496" y="1656"/>
                  <a:pt x="4320" y="1960"/>
                </a:cubicBezTo>
                <a:cubicBezTo>
                  <a:pt x="4144" y="2264"/>
                  <a:pt x="4048" y="2464"/>
                  <a:pt x="3648" y="2728"/>
                </a:cubicBezTo>
                <a:cubicBezTo>
                  <a:pt x="3248" y="2992"/>
                  <a:pt x="2208" y="3408"/>
                  <a:pt x="1920" y="3544"/>
                </a:cubicBezTo>
              </a:path>
            </a:pathLst>
          </a:custGeom>
          <a:solidFill>
            <a:srgbClr val="FFFF00">
              <a:alpha val="23000"/>
            </a:srgbClr>
          </a:solidFill>
          <a:ln w="9525">
            <a:solidFill>
              <a:schemeClr val="tx1"/>
            </a:solidFill>
            <a:round/>
            <a:headEnd/>
            <a:tailEnd/>
          </a:ln>
          <a:effectLst/>
        </p:spPr>
        <p:txBody>
          <a:bodyPr/>
          <a:lstStyle/>
          <a:p>
            <a:endParaRPr lang="en-US"/>
          </a:p>
        </p:txBody>
      </p:sp>
      <p:sp useBgFill="1">
        <p:nvSpPr>
          <p:cNvPr id="87044" name="Freeform 4"/>
          <p:cNvSpPr>
            <a:spLocks/>
          </p:cNvSpPr>
          <p:nvPr/>
        </p:nvSpPr>
        <p:spPr bwMode="auto">
          <a:xfrm>
            <a:off x="0" y="3962400"/>
            <a:ext cx="3581400" cy="2895600"/>
          </a:xfrm>
          <a:custGeom>
            <a:avLst/>
            <a:gdLst/>
            <a:ahLst/>
            <a:cxnLst>
              <a:cxn ang="0">
                <a:pos x="0" y="0"/>
              </a:cxn>
              <a:cxn ang="0">
                <a:pos x="1152" y="480"/>
              </a:cxn>
              <a:cxn ang="0">
                <a:pos x="1680" y="1440"/>
              </a:cxn>
            </a:cxnLst>
            <a:rect l="0" t="0" r="r" b="b"/>
            <a:pathLst>
              <a:path w="1680" h="1440">
                <a:moveTo>
                  <a:pt x="0" y="0"/>
                </a:moveTo>
                <a:cubicBezTo>
                  <a:pt x="436" y="120"/>
                  <a:pt x="872" y="240"/>
                  <a:pt x="1152" y="480"/>
                </a:cubicBezTo>
                <a:cubicBezTo>
                  <a:pt x="1432" y="720"/>
                  <a:pt x="1592" y="1280"/>
                  <a:pt x="1680" y="1440"/>
                </a:cubicBezTo>
              </a:path>
            </a:pathLst>
          </a:custGeom>
          <a:ln w="50800">
            <a:solidFill>
              <a:schemeClr val="folHlink"/>
            </a:solidFill>
            <a:round/>
            <a:headEnd/>
            <a:tailEnd/>
          </a:ln>
          <a:effectLst/>
        </p:spPr>
        <p:txBody>
          <a:bodyPr/>
          <a:lstStyle/>
          <a:p>
            <a:endParaRPr lang="en-US"/>
          </a:p>
        </p:txBody>
      </p:sp>
      <p:sp>
        <p:nvSpPr>
          <p:cNvPr id="87045" name="Text Box 5"/>
          <p:cNvSpPr txBox="1">
            <a:spLocks noChangeArrowheads="1"/>
          </p:cNvSpPr>
          <p:nvPr/>
        </p:nvSpPr>
        <p:spPr bwMode="auto">
          <a:xfrm>
            <a:off x="-15875" y="4419600"/>
            <a:ext cx="1903413" cy="946150"/>
          </a:xfrm>
          <a:prstGeom prst="rect">
            <a:avLst/>
          </a:prstGeom>
          <a:noFill/>
          <a:ln w="9525">
            <a:noFill/>
            <a:miter lim="800000"/>
            <a:headEnd/>
            <a:tailEnd/>
          </a:ln>
          <a:effectLst/>
        </p:spPr>
        <p:txBody>
          <a:bodyPr wrap="none">
            <a:spAutoFit/>
          </a:bodyPr>
          <a:lstStyle/>
          <a:p>
            <a:r>
              <a:rPr lang="en-US" sz="2800"/>
              <a:t>Must Enter</a:t>
            </a:r>
          </a:p>
          <a:p>
            <a:r>
              <a:rPr lang="en-US" sz="2800"/>
              <a:t>2 Tim. 2:5</a:t>
            </a:r>
          </a:p>
        </p:txBody>
      </p:sp>
      <p:sp>
        <p:nvSpPr>
          <p:cNvPr id="87046" name="Text Box 6"/>
          <p:cNvSpPr txBox="1">
            <a:spLocks noChangeArrowheads="1"/>
          </p:cNvSpPr>
          <p:nvPr/>
        </p:nvSpPr>
        <p:spPr bwMode="auto">
          <a:xfrm>
            <a:off x="1352550" y="5943600"/>
            <a:ext cx="1952625" cy="946150"/>
          </a:xfrm>
          <a:prstGeom prst="rect">
            <a:avLst/>
          </a:prstGeom>
          <a:noFill/>
          <a:ln w="9525">
            <a:noFill/>
            <a:miter lim="800000"/>
            <a:headEnd/>
            <a:tailEnd/>
          </a:ln>
          <a:effectLst/>
        </p:spPr>
        <p:txBody>
          <a:bodyPr wrap="none">
            <a:spAutoFit/>
          </a:bodyPr>
          <a:lstStyle/>
          <a:p>
            <a:r>
              <a:rPr lang="en-US" sz="2800"/>
              <a:t>Must Run</a:t>
            </a:r>
          </a:p>
          <a:p>
            <a:r>
              <a:rPr lang="en-US" sz="2800"/>
              <a:t>1 Cor. 9:24ff</a:t>
            </a:r>
          </a:p>
        </p:txBody>
      </p:sp>
      <p:sp>
        <p:nvSpPr>
          <p:cNvPr id="87047" name="Line 7"/>
          <p:cNvSpPr>
            <a:spLocks noChangeShapeType="1"/>
          </p:cNvSpPr>
          <p:nvPr/>
        </p:nvSpPr>
        <p:spPr bwMode="auto">
          <a:xfrm flipV="1">
            <a:off x="228600" y="5181600"/>
            <a:ext cx="2362200" cy="1295400"/>
          </a:xfrm>
          <a:prstGeom prst="line">
            <a:avLst/>
          </a:prstGeom>
          <a:noFill/>
          <a:ln w="307975">
            <a:solidFill>
              <a:schemeClr val="tx1"/>
            </a:solidFill>
            <a:round/>
            <a:headEnd/>
            <a:tailEnd type="triangle" w="sm" len="sm"/>
          </a:ln>
          <a:effectLst/>
        </p:spPr>
        <p:txBody>
          <a:bodyPr/>
          <a:lstStyle/>
          <a:p>
            <a:endParaRPr lang="en-US"/>
          </a:p>
        </p:txBody>
      </p:sp>
      <p:sp>
        <p:nvSpPr>
          <p:cNvPr id="87048" name="Text Box 8"/>
          <p:cNvSpPr txBox="1">
            <a:spLocks noChangeArrowheads="1"/>
          </p:cNvSpPr>
          <p:nvPr/>
        </p:nvSpPr>
        <p:spPr bwMode="auto">
          <a:xfrm rot="-1747954">
            <a:off x="31750" y="5638800"/>
            <a:ext cx="2559050" cy="457200"/>
          </a:xfrm>
          <a:prstGeom prst="rect">
            <a:avLst/>
          </a:prstGeom>
          <a:noFill/>
          <a:ln w="9525">
            <a:noFill/>
            <a:miter lim="800000"/>
            <a:headEnd/>
            <a:tailEnd/>
          </a:ln>
          <a:effectLst/>
        </p:spPr>
        <p:txBody>
          <a:bodyPr wrap="none">
            <a:spAutoFit/>
          </a:bodyPr>
          <a:lstStyle/>
          <a:p>
            <a:r>
              <a:rPr lang="en-US">
                <a:solidFill>
                  <a:schemeClr val="bg1"/>
                </a:solidFill>
              </a:rPr>
              <a:t>H+B+R+C+BAP.</a:t>
            </a:r>
          </a:p>
        </p:txBody>
      </p:sp>
      <p:sp>
        <p:nvSpPr>
          <p:cNvPr id="87049" name="Freeform 9"/>
          <p:cNvSpPr>
            <a:spLocks/>
          </p:cNvSpPr>
          <p:nvPr/>
        </p:nvSpPr>
        <p:spPr bwMode="auto">
          <a:xfrm>
            <a:off x="6477000" y="457200"/>
            <a:ext cx="2552700" cy="3581400"/>
          </a:xfrm>
          <a:custGeom>
            <a:avLst/>
            <a:gdLst/>
            <a:ahLst/>
            <a:cxnLst>
              <a:cxn ang="0">
                <a:pos x="0" y="2256"/>
              </a:cxn>
              <a:cxn ang="0">
                <a:pos x="1344" y="1440"/>
              </a:cxn>
              <a:cxn ang="0">
                <a:pos x="1584" y="0"/>
              </a:cxn>
            </a:cxnLst>
            <a:rect l="0" t="0" r="r" b="b"/>
            <a:pathLst>
              <a:path w="1608" h="2256">
                <a:moveTo>
                  <a:pt x="0" y="2256"/>
                </a:moveTo>
                <a:cubicBezTo>
                  <a:pt x="540" y="2036"/>
                  <a:pt x="1080" y="1816"/>
                  <a:pt x="1344" y="1440"/>
                </a:cubicBezTo>
                <a:cubicBezTo>
                  <a:pt x="1608" y="1064"/>
                  <a:pt x="1544" y="240"/>
                  <a:pt x="1584" y="0"/>
                </a:cubicBezTo>
              </a:path>
            </a:pathLst>
          </a:custGeom>
          <a:noFill/>
          <a:ln w="215900" cap="flat">
            <a:solidFill>
              <a:srgbClr val="CCFFCC"/>
            </a:solidFill>
            <a:prstDash val="sysDot"/>
            <a:round/>
            <a:headEnd/>
            <a:tailEnd type="triangle" w="med" len="med"/>
          </a:ln>
          <a:effectLst/>
        </p:spPr>
        <p:txBody>
          <a:bodyPr/>
          <a:lstStyle/>
          <a:p>
            <a:endParaRPr lang="en-US"/>
          </a:p>
        </p:txBody>
      </p:sp>
      <p:sp>
        <p:nvSpPr>
          <p:cNvPr id="87050" name="Oval 10"/>
          <p:cNvSpPr>
            <a:spLocks noChangeArrowheads="1"/>
          </p:cNvSpPr>
          <p:nvPr/>
        </p:nvSpPr>
        <p:spPr bwMode="auto">
          <a:xfrm>
            <a:off x="6629400" y="3429000"/>
            <a:ext cx="10668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a:solidFill>
                  <a:srgbClr val="000000"/>
                </a:solidFill>
              </a:rPr>
              <a:t>Detour</a:t>
            </a:r>
          </a:p>
        </p:txBody>
      </p:sp>
      <p:sp>
        <p:nvSpPr>
          <p:cNvPr id="87051" name="Freeform 11"/>
          <p:cNvSpPr>
            <a:spLocks/>
          </p:cNvSpPr>
          <p:nvPr/>
        </p:nvSpPr>
        <p:spPr bwMode="auto">
          <a:xfrm>
            <a:off x="4495800" y="5257800"/>
            <a:ext cx="1981200" cy="1600200"/>
          </a:xfrm>
          <a:custGeom>
            <a:avLst/>
            <a:gdLst/>
            <a:ahLst/>
            <a:cxnLst>
              <a:cxn ang="0">
                <a:pos x="0" y="0"/>
              </a:cxn>
              <a:cxn ang="0">
                <a:pos x="624" y="384"/>
              </a:cxn>
              <a:cxn ang="0">
                <a:pos x="960" y="912"/>
              </a:cxn>
            </a:cxnLst>
            <a:rect l="0" t="0" r="r" b="b"/>
            <a:pathLst>
              <a:path w="960" h="912">
                <a:moveTo>
                  <a:pt x="0" y="0"/>
                </a:moveTo>
                <a:cubicBezTo>
                  <a:pt x="232" y="116"/>
                  <a:pt x="464" y="232"/>
                  <a:pt x="624" y="384"/>
                </a:cubicBezTo>
                <a:cubicBezTo>
                  <a:pt x="784" y="536"/>
                  <a:pt x="904" y="824"/>
                  <a:pt x="960" y="912"/>
                </a:cubicBezTo>
              </a:path>
            </a:pathLst>
          </a:custGeom>
          <a:noFill/>
          <a:ln w="269875" cap="flat">
            <a:solidFill>
              <a:schemeClr val="tx1"/>
            </a:solidFill>
            <a:prstDash val="sysDot"/>
            <a:round/>
            <a:headEnd/>
            <a:tailEnd type="triangle" w="med" len="med"/>
          </a:ln>
          <a:effectLst/>
        </p:spPr>
        <p:txBody>
          <a:bodyPr/>
          <a:lstStyle/>
          <a:p>
            <a:endParaRPr lang="en-US"/>
          </a:p>
        </p:txBody>
      </p:sp>
      <p:sp>
        <p:nvSpPr>
          <p:cNvPr id="87052" name="Oval 12"/>
          <p:cNvSpPr>
            <a:spLocks noChangeArrowheads="1"/>
          </p:cNvSpPr>
          <p:nvPr/>
        </p:nvSpPr>
        <p:spPr bwMode="auto">
          <a:xfrm>
            <a:off x="4419600" y="5029200"/>
            <a:ext cx="10668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a:solidFill>
                  <a:srgbClr val="000000"/>
                </a:solidFill>
              </a:rPr>
              <a:t>Detour</a:t>
            </a:r>
          </a:p>
        </p:txBody>
      </p:sp>
      <p:sp>
        <p:nvSpPr>
          <p:cNvPr id="87053" name="WordArt 13"/>
          <p:cNvSpPr>
            <a:spLocks noChangeArrowheads="1" noChangeShapeType="1" noTextEdit="1"/>
          </p:cNvSpPr>
          <p:nvPr/>
        </p:nvSpPr>
        <p:spPr bwMode="auto">
          <a:xfrm rot="2659282">
            <a:off x="4733925" y="5257800"/>
            <a:ext cx="2581275" cy="1447800"/>
          </a:xfrm>
          <a:prstGeom prst="rect">
            <a:avLst/>
          </a:prstGeom>
        </p:spPr>
        <p:txBody>
          <a:bodyPr spcFirstLastPara="1" wrap="none" fromWordArt="1">
            <a:prstTxWarp prst="textArchUp">
              <a:avLst>
                <a:gd name="adj" fmla="val 11902382"/>
              </a:avLst>
            </a:prstTxWarp>
          </a:bodyPr>
          <a:lstStyle/>
          <a:p>
            <a:pPr algn="ctr"/>
            <a:r>
              <a:rPr lang="en-US" sz="2800" kern="10" normalizeH="1">
                <a:ln w="9525">
                  <a:solidFill>
                    <a:srgbClr val="000000"/>
                  </a:solidFill>
                  <a:round/>
                  <a:headEnd/>
                  <a:tailEnd/>
                </a:ln>
                <a:solidFill>
                  <a:srgbClr val="FFFF99"/>
                </a:solidFill>
                <a:latin typeface="Arial Black"/>
              </a:rPr>
              <a:t>A More</a:t>
            </a:r>
          </a:p>
          <a:p>
            <a:pPr algn="ctr"/>
            <a:r>
              <a:rPr lang="en-US" sz="2800" kern="10" normalizeH="1">
                <a:ln w="9525">
                  <a:solidFill>
                    <a:srgbClr val="000000"/>
                  </a:solidFill>
                  <a:round/>
                  <a:headEnd/>
                  <a:tailEnd/>
                </a:ln>
                <a:solidFill>
                  <a:srgbClr val="FFFF99"/>
                </a:solidFill>
                <a:latin typeface="Arial Black"/>
              </a:rPr>
              <a:t>Popular Race</a:t>
            </a:r>
          </a:p>
        </p:txBody>
      </p:sp>
      <p:sp>
        <p:nvSpPr>
          <p:cNvPr id="87054" name="Freeform 14"/>
          <p:cNvSpPr>
            <a:spLocks/>
          </p:cNvSpPr>
          <p:nvPr/>
        </p:nvSpPr>
        <p:spPr bwMode="auto">
          <a:xfrm>
            <a:off x="6210300" y="4419600"/>
            <a:ext cx="3086100" cy="1588"/>
          </a:xfrm>
          <a:custGeom>
            <a:avLst/>
            <a:gdLst/>
            <a:ahLst/>
            <a:cxnLst>
              <a:cxn ang="0">
                <a:pos x="0" y="0"/>
              </a:cxn>
              <a:cxn ang="0">
                <a:pos x="1632" y="0"/>
              </a:cxn>
              <a:cxn ang="0">
                <a:pos x="1872" y="0"/>
              </a:cxn>
            </a:cxnLst>
            <a:rect l="0" t="0" r="r" b="b"/>
            <a:pathLst>
              <a:path w="1944" h="1">
                <a:moveTo>
                  <a:pt x="0" y="0"/>
                </a:moveTo>
                <a:cubicBezTo>
                  <a:pt x="660" y="0"/>
                  <a:pt x="1320" y="0"/>
                  <a:pt x="1632" y="0"/>
                </a:cubicBezTo>
                <a:cubicBezTo>
                  <a:pt x="1944" y="0"/>
                  <a:pt x="1908" y="0"/>
                  <a:pt x="1872" y="0"/>
                </a:cubicBezTo>
              </a:path>
            </a:pathLst>
          </a:custGeom>
          <a:noFill/>
          <a:ln w="228600" cap="flat">
            <a:solidFill>
              <a:schemeClr val="tx1"/>
            </a:solidFill>
            <a:prstDash val="sysDot"/>
            <a:round/>
            <a:headEnd/>
            <a:tailEnd type="triangle" w="med" len="med"/>
          </a:ln>
          <a:effectLst/>
        </p:spPr>
        <p:txBody>
          <a:bodyPr/>
          <a:lstStyle/>
          <a:p>
            <a:endParaRPr lang="en-US"/>
          </a:p>
        </p:txBody>
      </p:sp>
      <p:sp>
        <p:nvSpPr>
          <p:cNvPr id="87055" name="Oval 15"/>
          <p:cNvSpPr>
            <a:spLocks noChangeArrowheads="1"/>
          </p:cNvSpPr>
          <p:nvPr/>
        </p:nvSpPr>
        <p:spPr bwMode="auto">
          <a:xfrm>
            <a:off x="6019800" y="4114800"/>
            <a:ext cx="10668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a:solidFill>
                  <a:srgbClr val="000000"/>
                </a:solidFill>
              </a:rPr>
              <a:t>Detour</a:t>
            </a:r>
          </a:p>
        </p:txBody>
      </p:sp>
      <p:sp>
        <p:nvSpPr>
          <p:cNvPr id="87056" name="WordArt 16"/>
          <p:cNvSpPr>
            <a:spLocks noChangeArrowheads="1" noChangeShapeType="1" noTextEdit="1"/>
          </p:cNvSpPr>
          <p:nvPr/>
        </p:nvSpPr>
        <p:spPr bwMode="auto">
          <a:xfrm>
            <a:off x="6934200" y="4648200"/>
            <a:ext cx="2181225" cy="5715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Easier Race</a:t>
            </a:r>
          </a:p>
        </p:txBody>
      </p:sp>
      <p:sp>
        <p:nvSpPr>
          <p:cNvPr id="87057" name="WordArt 17"/>
          <p:cNvSpPr>
            <a:spLocks noChangeArrowheads="1" noChangeShapeType="1" noTextEdit="1"/>
          </p:cNvSpPr>
          <p:nvPr/>
        </p:nvSpPr>
        <p:spPr bwMode="auto">
          <a:xfrm rot="-4460828">
            <a:off x="5715000" y="1295400"/>
            <a:ext cx="3581400" cy="990600"/>
          </a:xfrm>
          <a:prstGeom prst="rect">
            <a:avLst/>
          </a:prstGeom>
        </p:spPr>
        <p:txBody>
          <a:bodyPr spcFirstLastPara="1" wrap="none" fromWordArt="1">
            <a:prstTxWarp prst="textArchDown">
              <a:avLst>
                <a:gd name="adj" fmla="val 649594"/>
              </a:avLst>
            </a:prstTxWarp>
          </a:bodyPr>
          <a:lstStyle/>
          <a:p>
            <a:pPr algn="ctr"/>
            <a:r>
              <a:rPr lang="en-US" sz="2800" kern="10" spc="-140" normalizeH="1">
                <a:ln w="12700">
                  <a:solidFill>
                    <a:srgbClr val="000000"/>
                  </a:solidFill>
                  <a:round/>
                  <a:headEnd/>
                  <a:tailEnd/>
                </a:ln>
                <a:blipFill dpi="0" rotWithShape="0">
                  <a:blip r:embed="rId4">
                    <a:alphaModFix amt="70000"/>
                  </a:blip>
                  <a:srcRect/>
                  <a:tile tx="0" ty="0" sx="100000" sy="100000" flip="none" algn="tl"/>
                </a:blipFill>
                <a:latin typeface="Arial Black"/>
              </a:rPr>
              <a:t>Depart For Worldly</a:t>
            </a:r>
          </a:p>
          <a:p>
            <a:pPr algn="ctr"/>
            <a:r>
              <a:rPr lang="en-US" sz="2800" kern="10" spc="-140" normalizeH="1">
                <a:ln w="12700">
                  <a:solidFill>
                    <a:srgbClr val="000000"/>
                  </a:solidFill>
                  <a:round/>
                  <a:headEnd/>
                  <a:tailEnd/>
                </a:ln>
                <a:blipFill dpi="0" rotWithShape="0">
                  <a:blip r:embed="rId4">
                    <a:alphaModFix amt="70000"/>
                  </a:blip>
                  <a:srcRect/>
                  <a:tile tx="0" ty="0" sx="100000" sy="100000" flip="none" algn="tl"/>
                </a:blipFill>
                <a:latin typeface="Arial Black"/>
              </a:rPr>
              <a:t>ADVANCEMENT</a:t>
            </a:r>
          </a:p>
        </p:txBody>
      </p:sp>
      <p:sp>
        <p:nvSpPr>
          <p:cNvPr id="87059" name="AutoShape 19"/>
          <p:cNvSpPr>
            <a:spLocks noChangeArrowheads="1"/>
          </p:cNvSpPr>
          <p:nvPr/>
        </p:nvSpPr>
        <p:spPr bwMode="auto">
          <a:xfrm>
            <a:off x="457200" y="152400"/>
            <a:ext cx="7696200" cy="2743200"/>
          </a:xfrm>
          <a:prstGeom prst="cloudCallout">
            <a:avLst>
              <a:gd name="adj1" fmla="val 36804"/>
              <a:gd name="adj2" fmla="val 79437"/>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algn="ctr"/>
            <a:r>
              <a:rPr lang="en-US" sz="2800" dirty="0"/>
              <a:t>MOSES:</a:t>
            </a:r>
          </a:p>
          <a:p>
            <a:pPr algn="ctr"/>
            <a:r>
              <a:rPr lang="en-US" sz="2800" dirty="0"/>
              <a:t>Forsook honor, power, prestige, riches, etc. </a:t>
            </a:r>
            <a:r>
              <a:rPr lang="en-US" sz="2800" dirty="0" smtClean="0"/>
              <a:t/>
            </a:r>
            <a:br>
              <a:rPr lang="en-US" sz="2800" dirty="0" smtClean="0"/>
            </a:br>
            <a:r>
              <a:rPr lang="en-US" sz="2800" dirty="0" smtClean="0"/>
              <a:t>(</a:t>
            </a:r>
            <a:r>
              <a:rPr lang="en-US" sz="2800" dirty="0"/>
              <a:t>Heb. 11:24-27)</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87059"/>
                                        </p:tgtEl>
                                        <p:attrNameLst>
                                          <p:attrName>style.visibility</p:attrName>
                                        </p:attrNameLst>
                                      </p:cBhvr>
                                      <p:to>
                                        <p:strVal val="visible"/>
                                      </p:to>
                                    </p:set>
                                    <p:animEffect transition="in" filter="fade">
                                      <p:cBhvr>
                                        <p:cTn id="7" dur="1000"/>
                                        <p:tgtEl>
                                          <p:spTgt spid="87059"/>
                                        </p:tgtEl>
                                      </p:cBhvr>
                                    </p:animEffect>
                                    <p:anim calcmode="lin" valueType="num">
                                      <p:cBhvr>
                                        <p:cTn id="8" dur="1000" fill="hold"/>
                                        <p:tgtEl>
                                          <p:spTgt spid="87059"/>
                                        </p:tgtEl>
                                        <p:attrNameLst>
                                          <p:attrName>ppt_x</p:attrName>
                                        </p:attrNameLst>
                                      </p:cBhvr>
                                      <p:tavLst>
                                        <p:tav tm="0">
                                          <p:val>
                                            <p:strVal val="#ppt_x"/>
                                          </p:val>
                                        </p:tav>
                                        <p:tav tm="100000">
                                          <p:val>
                                            <p:strVal val="#ppt_x"/>
                                          </p:val>
                                        </p:tav>
                                      </p:tavLst>
                                    </p:anim>
                                    <p:anim calcmode="lin" valueType="num">
                                      <p:cBhvr>
                                        <p:cTn id="9" dur="1000" fill="hold"/>
                                        <p:tgtEl>
                                          <p:spTgt spid="870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5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02F3947-4326-42E1-900C-DBF11B883BB3}" type="slidenum">
              <a:rPr lang="en-US"/>
              <a:pPr/>
              <a:t>15</a:t>
            </a:fld>
            <a:endParaRPr lang="en-US"/>
          </a:p>
        </p:txBody>
      </p:sp>
      <p:sp>
        <p:nvSpPr>
          <p:cNvPr id="89090" name="Rectangle 2"/>
          <p:cNvSpPr>
            <a:spLocks noGrp="1" noChangeArrowheads="1"/>
          </p:cNvSpPr>
          <p:nvPr>
            <p:ph type="title"/>
          </p:nvPr>
        </p:nvSpPr>
        <p:spPr/>
        <p:txBody>
          <a:bodyPr/>
          <a:lstStyle/>
          <a:p>
            <a:r>
              <a:rPr lang="en-US" sz="8800" dirty="0">
                <a:latin typeface="Cuomotype" pitchFamily="2" charset="0"/>
                <a:cs typeface="Gautami" pitchFamily="2"/>
              </a:rPr>
              <a:t>MOSES</a:t>
            </a:r>
          </a:p>
        </p:txBody>
      </p:sp>
      <p:sp>
        <p:nvSpPr>
          <p:cNvPr id="89091" name="Rectangle 3"/>
          <p:cNvSpPr>
            <a:spLocks noGrp="1" noChangeArrowheads="1"/>
          </p:cNvSpPr>
          <p:nvPr>
            <p:ph type="body" idx="1"/>
          </p:nvPr>
        </p:nvSpPr>
        <p:spPr>
          <a:xfrm>
            <a:off x="457200" y="1600200"/>
            <a:ext cx="8229600" cy="5029200"/>
          </a:xfrm>
        </p:spPr>
        <p:txBody>
          <a:bodyPr/>
          <a:lstStyle/>
          <a:p>
            <a:r>
              <a:rPr lang="en-US" dirty="0"/>
              <a:t>Acts 7:23, “But when he was set out, Pharaoh's daughter took him away and brought him up as her own son. And Moses was learned in all the wisdom of the Egyptians, and was mighty in words and deeds”</a:t>
            </a:r>
          </a:p>
          <a:p>
            <a:pPr lvl="1"/>
            <a:r>
              <a:rPr lang="en-US" dirty="0"/>
              <a:t>But Moses “refused” it</a:t>
            </a:r>
          </a:p>
          <a:p>
            <a:pPr lvl="1"/>
            <a:r>
              <a:rPr lang="en-US" dirty="0"/>
              <a:t>Self denial!</a:t>
            </a:r>
          </a:p>
          <a:p>
            <a:pPr algn="ctr">
              <a:buClr>
                <a:schemeClr val="tx1"/>
              </a:buClr>
              <a:buFont typeface="Wingdings" pitchFamily="2" charset="2"/>
              <a:buNone/>
            </a:pPr>
            <a:r>
              <a:rPr lang="en-US" sz="4800" dirty="0">
                <a:latin typeface="Strenuous 3D" pitchFamily="2" charset="0"/>
              </a:rPr>
              <a:t>WHAT HAVE YOU DENIED?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90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90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90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90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A314965-304D-4B45-BF39-D49EAF82F8CE}" type="slidenum">
              <a:rPr lang="en-US"/>
              <a:pPr/>
              <a:t>16</a:t>
            </a:fld>
            <a:endParaRPr lang="en-US"/>
          </a:p>
        </p:txBody>
      </p:sp>
      <p:sp>
        <p:nvSpPr>
          <p:cNvPr id="90116" name="Oval 4"/>
          <p:cNvSpPr>
            <a:spLocks noChangeArrowheads="1"/>
          </p:cNvSpPr>
          <p:nvPr/>
        </p:nvSpPr>
        <p:spPr bwMode="auto">
          <a:xfrm>
            <a:off x="152400" y="304800"/>
            <a:ext cx="8915400" cy="1066800"/>
          </a:xfrm>
          <a:prstGeom prst="ellipse">
            <a:avLst/>
          </a:prstGeom>
          <a:solidFill>
            <a:schemeClr val="bg2"/>
          </a:solidFill>
          <a:ln w="25400">
            <a:solidFill>
              <a:schemeClr val="hlink"/>
            </a:solidFill>
            <a:round/>
            <a:headEnd/>
            <a:tailEnd/>
          </a:ln>
          <a:effectLst/>
        </p:spPr>
        <p:txBody>
          <a:bodyPr wrap="none" anchor="ctr"/>
          <a:lstStyle/>
          <a:p>
            <a:endParaRPr lang="en-US"/>
          </a:p>
        </p:txBody>
      </p:sp>
      <p:sp>
        <p:nvSpPr>
          <p:cNvPr id="90114" name="Rectangle 2"/>
          <p:cNvSpPr>
            <a:spLocks noGrp="1" noChangeArrowheads="1"/>
          </p:cNvSpPr>
          <p:nvPr>
            <p:ph type="title"/>
          </p:nvPr>
        </p:nvSpPr>
        <p:spPr/>
        <p:txBody>
          <a:bodyPr/>
          <a:lstStyle/>
          <a:p>
            <a:r>
              <a:rPr lang="en-US" sz="6600">
                <a:latin typeface="Algerian" pitchFamily="82" charset="0"/>
              </a:rPr>
              <a:t>Philippians 3:8	</a:t>
            </a:r>
          </a:p>
        </p:txBody>
      </p:sp>
      <p:sp>
        <p:nvSpPr>
          <p:cNvPr id="90115" name="Rectangle 3"/>
          <p:cNvSpPr>
            <a:spLocks noGrp="1" noChangeArrowheads="1"/>
          </p:cNvSpPr>
          <p:nvPr>
            <p:ph type="body" idx="1"/>
          </p:nvPr>
        </p:nvSpPr>
        <p:spPr/>
        <p:txBody>
          <a:bodyPr/>
          <a:lstStyle/>
          <a:p>
            <a:pPr algn="ctr">
              <a:buFont typeface="Wingdings" pitchFamily="2" charset="2"/>
              <a:buNone/>
            </a:pPr>
            <a:r>
              <a:rPr lang="en-US" sz="3600"/>
              <a:t>	“Yet indeed I also count all things loss for the excellence of the knowledge of Christ Jesus my Lord, for whom I have suffered the loss of all things, and count them as rubbish, that I may gain Christ”</a:t>
            </a:r>
          </a:p>
        </p:txBody>
      </p:sp>
      <p:sp>
        <p:nvSpPr>
          <p:cNvPr id="90117" name="Oval 5"/>
          <p:cNvSpPr>
            <a:spLocks noChangeArrowheads="1"/>
          </p:cNvSpPr>
          <p:nvPr/>
        </p:nvSpPr>
        <p:spPr bwMode="auto">
          <a:xfrm>
            <a:off x="762000" y="3810000"/>
            <a:ext cx="7924800" cy="762000"/>
          </a:xfrm>
          <a:prstGeom prst="ellipse">
            <a:avLst/>
          </a:prstGeom>
          <a:noFill/>
          <a:ln w="76200" cmpd="tri">
            <a:solidFill>
              <a:srgbClr val="FFFF00"/>
            </a:solidFill>
            <a:round/>
            <a:headEnd/>
            <a:tailEnd/>
          </a:ln>
          <a:effectLst/>
        </p:spPr>
        <p:txBody>
          <a:bodyPr wrap="none" anchor="ctr"/>
          <a:lstStyle/>
          <a:p>
            <a:endParaRPr lang="en-US"/>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0117"/>
                                        </p:tgtEl>
                                        <p:attrNameLst>
                                          <p:attrName>style.visibility</p:attrName>
                                        </p:attrNameLst>
                                      </p:cBhvr>
                                      <p:to>
                                        <p:strVal val="visible"/>
                                      </p:to>
                                    </p:set>
                                    <p:animEffect transition="in" filter="fade">
                                      <p:cBhvr>
                                        <p:cTn id="7" dur="2000"/>
                                        <p:tgtEl>
                                          <p:spTgt spid="90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5"/>
          <p:cNvSpPr>
            <a:spLocks noGrp="1"/>
          </p:cNvSpPr>
          <p:nvPr>
            <p:ph type="sldNum" sz="quarter" idx="12"/>
          </p:nvPr>
        </p:nvSpPr>
        <p:spPr/>
        <p:txBody>
          <a:bodyPr/>
          <a:lstStyle/>
          <a:p>
            <a:fld id="{E121A501-8B7C-4495-9E6C-3D90F9138B86}" type="slidenum">
              <a:rPr lang="en-US"/>
              <a:pPr/>
              <a:t>17</a:t>
            </a:fld>
            <a:endParaRPr lang="en-US"/>
          </a:p>
        </p:txBody>
      </p:sp>
      <p:sp>
        <p:nvSpPr>
          <p:cNvPr id="94210" name="WordArt 2"/>
          <p:cNvSpPr>
            <a:spLocks noChangeArrowheads="1" noChangeShapeType="1" noTextEdit="1"/>
          </p:cNvSpPr>
          <p:nvPr/>
        </p:nvSpPr>
        <p:spPr bwMode="auto">
          <a:xfrm rot="-3025821">
            <a:off x="3136900" y="1025525"/>
            <a:ext cx="4371975" cy="3178175"/>
          </a:xfrm>
          <a:prstGeom prst="rect">
            <a:avLst/>
          </a:prstGeom>
        </p:spPr>
        <p:txBody>
          <a:bodyPr wrap="none" fromWordArt="1">
            <a:prstTxWarp prst="textCurveDown">
              <a:avLst>
                <a:gd name="adj" fmla="val 52630"/>
              </a:avLst>
            </a:prstTxWarp>
          </a:bodyPr>
          <a:lstStyle/>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The Race</a:t>
            </a:r>
          </a:p>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Set Before Us</a:t>
            </a:r>
          </a:p>
        </p:txBody>
      </p:sp>
      <p:sp>
        <p:nvSpPr>
          <p:cNvPr id="94211" name="Freeform 3"/>
          <p:cNvSpPr>
            <a:spLocks/>
          </p:cNvSpPr>
          <p:nvPr/>
        </p:nvSpPr>
        <p:spPr bwMode="auto">
          <a:xfrm>
            <a:off x="76200" y="152400"/>
            <a:ext cx="7518400" cy="5626100"/>
          </a:xfrm>
          <a:custGeom>
            <a:avLst/>
            <a:gdLst/>
            <a:ahLst/>
            <a:cxnLst>
              <a:cxn ang="0">
                <a:pos x="0" y="2392"/>
              </a:cxn>
              <a:cxn ang="0">
                <a:pos x="3024" y="1528"/>
              </a:cxn>
              <a:cxn ang="0">
                <a:pos x="4128" y="520"/>
              </a:cxn>
              <a:cxn ang="0">
                <a:pos x="3840" y="40"/>
              </a:cxn>
              <a:cxn ang="0">
                <a:pos x="4512" y="280"/>
              </a:cxn>
              <a:cxn ang="0">
                <a:pos x="4704" y="904"/>
              </a:cxn>
              <a:cxn ang="0">
                <a:pos x="4320" y="1960"/>
              </a:cxn>
              <a:cxn ang="0">
                <a:pos x="3648" y="2728"/>
              </a:cxn>
              <a:cxn ang="0">
                <a:pos x="1920" y="3544"/>
              </a:cxn>
            </a:cxnLst>
            <a:rect l="0" t="0" r="r" b="b"/>
            <a:pathLst>
              <a:path w="4736" h="3544">
                <a:moveTo>
                  <a:pt x="0" y="2392"/>
                </a:moveTo>
                <a:cubicBezTo>
                  <a:pt x="1168" y="2116"/>
                  <a:pt x="2336" y="1840"/>
                  <a:pt x="3024" y="1528"/>
                </a:cubicBezTo>
                <a:cubicBezTo>
                  <a:pt x="3712" y="1216"/>
                  <a:pt x="3992" y="768"/>
                  <a:pt x="4128" y="520"/>
                </a:cubicBezTo>
                <a:cubicBezTo>
                  <a:pt x="4264" y="272"/>
                  <a:pt x="3776" y="80"/>
                  <a:pt x="3840" y="40"/>
                </a:cubicBezTo>
                <a:cubicBezTo>
                  <a:pt x="3904" y="0"/>
                  <a:pt x="4368" y="136"/>
                  <a:pt x="4512" y="280"/>
                </a:cubicBezTo>
                <a:cubicBezTo>
                  <a:pt x="4656" y="424"/>
                  <a:pt x="4736" y="624"/>
                  <a:pt x="4704" y="904"/>
                </a:cubicBezTo>
                <a:cubicBezTo>
                  <a:pt x="4672" y="1184"/>
                  <a:pt x="4496" y="1656"/>
                  <a:pt x="4320" y="1960"/>
                </a:cubicBezTo>
                <a:cubicBezTo>
                  <a:pt x="4144" y="2264"/>
                  <a:pt x="4048" y="2464"/>
                  <a:pt x="3648" y="2728"/>
                </a:cubicBezTo>
                <a:cubicBezTo>
                  <a:pt x="3248" y="2992"/>
                  <a:pt x="2208" y="3408"/>
                  <a:pt x="1920" y="3544"/>
                </a:cubicBezTo>
              </a:path>
            </a:pathLst>
          </a:custGeom>
          <a:solidFill>
            <a:srgbClr val="FFFF00">
              <a:alpha val="23000"/>
            </a:srgbClr>
          </a:solidFill>
          <a:ln w="9525">
            <a:solidFill>
              <a:schemeClr val="tx1"/>
            </a:solidFill>
            <a:round/>
            <a:headEnd/>
            <a:tailEnd/>
          </a:ln>
          <a:effectLst/>
        </p:spPr>
        <p:txBody>
          <a:bodyPr/>
          <a:lstStyle/>
          <a:p>
            <a:endParaRPr lang="en-US"/>
          </a:p>
        </p:txBody>
      </p:sp>
      <p:sp useBgFill="1">
        <p:nvSpPr>
          <p:cNvPr id="94212" name="Freeform 4"/>
          <p:cNvSpPr>
            <a:spLocks/>
          </p:cNvSpPr>
          <p:nvPr/>
        </p:nvSpPr>
        <p:spPr bwMode="auto">
          <a:xfrm>
            <a:off x="0" y="3962400"/>
            <a:ext cx="3581400" cy="2895600"/>
          </a:xfrm>
          <a:custGeom>
            <a:avLst/>
            <a:gdLst/>
            <a:ahLst/>
            <a:cxnLst>
              <a:cxn ang="0">
                <a:pos x="0" y="0"/>
              </a:cxn>
              <a:cxn ang="0">
                <a:pos x="1152" y="480"/>
              </a:cxn>
              <a:cxn ang="0">
                <a:pos x="1680" y="1440"/>
              </a:cxn>
            </a:cxnLst>
            <a:rect l="0" t="0" r="r" b="b"/>
            <a:pathLst>
              <a:path w="1680" h="1440">
                <a:moveTo>
                  <a:pt x="0" y="0"/>
                </a:moveTo>
                <a:cubicBezTo>
                  <a:pt x="436" y="120"/>
                  <a:pt x="872" y="240"/>
                  <a:pt x="1152" y="480"/>
                </a:cubicBezTo>
                <a:cubicBezTo>
                  <a:pt x="1432" y="720"/>
                  <a:pt x="1592" y="1280"/>
                  <a:pt x="1680" y="1440"/>
                </a:cubicBezTo>
              </a:path>
            </a:pathLst>
          </a:custGeom>
          <a:ln w="50800">
            <a:solidFill>
              <a:schemeClr val="folHlink"/>
            </a:solidFill>
            <a:round/>
            <a:headEnd/>
            <a:tailEnd/>
          </a:ln>
          <a:effectLst/>
        </p:spPr>
        <p:txBody>
          <a:bodyPr/>
          <a:lstStyle/>
          <a:p>
            <a:endParaRPr lang="en-US"/>
          </a:p>
        </p:txBody>
      </p:sp>
      <p:sp>
        <p:nvSpPr>
          <p:cNvPr id="94213" name="Text Box 5"/>
          <p:cNvSpPr txBox="1">
            <a:spLocks noChangeArrowheads="1"/>
          </p:cNvSpPr>
          <p:nvPr/>
        </p:nvSpPr>
        <p:spPr bwMode="auto">
          <a:xfrm>
            <a:off x="-15875" y="4419600"/>
            <a:ext cx="1903413" cy="946150"/>
          </a:xfrm>
          <a:prstGeom prst="rect">
            <a:avLst/>
          </a:prstGeom>
          <a:noFill/>
          <a:ln w="9525">
            <a:noFill/>
            <a:miter lim="800000"/>
            <a:headEnd/>
            <a:tailEnd/>
          </a:ln>
          <a:effectLst/>
        </p:spPr>
        <p:txBody>
          <a:bodyPr wrap="none">
            <a:spAutoFit/>
          </a:bodyPr>
          <a:lstStyle/>
          <a:p>
            <a:r>
              <a:rPr lang="en-US" sz="2800"/>
              <a:t>Must Enter</a:t>
            </a:r>
          </a:p>
          <a:p>
            <a:r>
              <a:rPr lang="en-US" sz="2800"/>
              <a:t>2 Tim. 2:5</a:t>
            </a:r>
          </a:p>
        </p:txBody>
      </p:sp>
      <p:sp>
        <p:nvSpPr>
          <p:cNvPr id="94214" name="Text Box 6"/>
          <p:cNvSpPr txBox="1">
            <a:spLocks noChangeArrowheads="1"/>
          </p:cNvSpPr>
          <p:nvPr/>
        </p:nvSpPr>
        <p:spPr bwMode="auto">
          <a:xfrm>
            <a:off x="1352550" y="5943600"/>
            <a:ext cx="1952625" cy="946150"/>
          </a:xfrm>
          <a:prstGeom prst="rect">
            <a:avLst/>
          </a:prstGeom>
          <a:noFill/>
          <a:ln w="9525">
            <a:noFill/>
            <a:miter lim="800000"/>
            <a:headEnd/>
            <a:tailEnd/>
          </a:ln>
          <a:effectLst/>
        </p:spPr>
        <p:txBody>
          <a:bodyPr wrap="none">
            <a:spAutoFit/>
          </a:bodyPr>
          <a:lstStyle/>
          <a:p>
            <a:r>
              <a:rPr lang="en-US" sz="2800"/>
              <a:t>Must Run</a:t>
            </a:r>
          </a:p>
          <a:p>
            <a:r>
              <a:rPr lang="en-US" sz="2800"/>
              <a:t>1 Cor. 9:24ff</a:t>
            </a:r>
          </a:p>
        </p:txBody>
      </p:sp>
      <p:sp>
        <p:nvSpPr>
          <p:cNvPr id="94215" name="Line 7"/>
          <p:cNvSpPr>
            <a:spLocks noChangeShapeType="1"/>
          </p:cNvSpPr>
          <p:nvPr/>
        </p:nvSpPr>
        <p:spPr bwMode="auto">
          <a:xfrm flipV="1">
            <a:off x="228600" y="5181600"/>
            <a:ext cx="2362200" cy="1295400"/>
          </a:xfrm>
          <a:prstGeom prst="line">
            <a:avLst/>
          </a:prstGeom>
          <a:noFill/>
          <a:ln w="307975">
            <a:solidFill>
              <a:schemeClr val="tx1"/>
            </a:solidFill>
            <a:round/>
            <a:headEnd/>
            <a:tailEnd type="triangle" w="sm" len="sm"/>
          </a:ln>
          <a:effectLst/>
        </p:spPr>
        <p:txBody>
          <a:bodyPr/>
          <a:lstStyle/>
          <a:p>
            <a:endParaRPr lang="en-US"/>
          </a:p>
        </p:txBody>
      </p:sp>
      <p:sp>
        <p:nvSpPr>
          <p:cNvPr id="94216" name="Text Box 8"/>
          <p:cNvSpPr txBox="1">
            <a:spLocks noChangeArrowheads="1"/>
          </p:cNvSpPr>
          <p:nvPr/>
        </p:nvSpPr>
        <p:spPr bwMode="auto">
          <a:xfrm rot="-1747954">
            <a:off x="31750" y="5638800"/>
            <a:ext cx="2559050" cy="457200"/>
          </a:xfrm>
          <a:prstGeom prst="rect">
            <a:avLst/>
          </a:prstGeom>
          <a:noFill/>
          <a:ln w="9525">
            <a:noFill/>
            <a:miter lim="800000"/>
            <a:headEnd/>
            <a:tailEnd/>
          </a:ln>
          <a:effectLst/>
        </p:spPr>
        <p:txBody>
          <a:bodyPr wrap="none">
            <a:spAutoFit/>
          </a:bodyPr>
          <a:lstStyle/>
          <a:p>
            <a:r>
              <a:rPr lang="en-US">
                <a:solidFill>
                  <a:schemeClr val="bg1"/>
                </a:solidFill>
              </a:rPr>
              <a:t>H+B+R+C+BAP.</a:t>
            </a:r>
          </a:p>
        </p:txBody>
      </p:sp>
      <p:sp>
        <p:nvSpPr>
          <p:cNvPr id="94217" name="Freeform 9"/>
          <p:cNvSpPr>
            <a:spLocks/>
          </p:cNvSpPr>
          <p:nvPr/>
        </p:nvSpPr>
        <p:spPr bwMode="auto">
          <a:xfrm>
            <a:off x="6477000" y="457200"/>
            <a:ext cx="2552700" cy="3581400"/>
          </a:xfrm>
          <a:custGeom>
            <a:avLst/>
            <a:gdLst/>
            <a:ahLst/>
            <a:cxnLst>
              <a:cxn ang="0">
                <a:pos x="0" y="2256"/>
              </a:cxn>
              <a:cxn ang="0">
                <a:pos x="1344" y="1440"/>
              </a:cxn>
              <a:cxn ang="0">
                <a:pos x="1584" y="0"/>
              </a:cxn>
            </a:cxnLst>
            <a:rect l="0" t="0" r="r" b="b"/>
            <a:pathLst>
              <a:path w="1608" h="2256">
                <a:moveTo>
                  <a:pt x="0" y="2256"/>
                </a:moveTo>
                <a:cubicBezTo>
                  <a:pt x="540" y="2036"/>
                  <a:pt x="1080" y="1816"/>
                  <a:pt x="1344" y="1440"/>
                </a:cubicBezTo>
                <a:cubicBezTo>
                  <a:pt x="1608" y="1064"/>
                  <a:pt x="1544" y="240"/>
                  <a:pt x="1584" y="0"/>
                </a:cubicBezTo>
              </a:path>
            </a:pathLst>
          </a:custGeom>
          <a:noFill/>
          <a:ln w="215900" cap="flat">
            <a:solidFill>
              <a:schemeClr val="tx1"/>
            </a:solidFill>
            <a:prstDash val="sysDot"/>
            <a:round/>
            <a:headEnd/>
            <a:tailEnd type="triangle" w="med" len="med"/>
          </a:ln>
          <a:effectLst/>
        </p:spPr>
        <p:txBody>
          <a:bodyPr/>
          <a:lstStyle/>
          <a:p>
            <a:endParaRPr lang="en-US"/>
          </a:p>
        </p:txBody>
      </p:sp>
      <p:sp>
        <p:nvSpPr>
          <p:cNvPr id="94219" name="Freeform 11"/>
          <p:cNvSpPr>
            <a:spLocks/>
          </p:cNvSpPr>
          <p:nvPr/>
        </p:nvSpPr>
        <p:spPr bwMode="auto">
          <a:xfrm>
            <a:off x="4495800" y="5257800"/>
            <a:ext cx="1981200" cy="1600200"/>
          </a:xfrm>
          <a:custGeom>
            <a:avLst/>
            <a:gdLst/>
            <a:ahLst/>
            <a:cxnLst>
              <a:cxn ang="0">
                <a:pos x="0" y="0"/>
              </a:cxn>
              <a:cxn ang="0">
                <a:pos x="624" y="384"/>
              </a:cxn>
              <a:cxn ang="0">
                <a:pos x="960" y="912"/>
              </a:cxn>
            </a:cxnLst>
            <a:rect l="0" t="0" r="r" b="b"/>
            <a:pathLst>
              <a:path w="960" h="912">
                <a:moveTo>
                  <a:pt x="0" y="0"/>
                </a:moveTo>
                <a:cubicBezTo>
                  <a:pt x="232" y="116"/>
                  <a:pt x="464" y="232"/>
                  <a:pt x="624" y="384"/>
                </a:cubicBezTo>
                <a:cubicBezTo>
                  <a:pt x="784" y="536"/>
                  <a:pt x="904" y="824"/>
                  <a:pt x="960" y="912"/>
                </a:cubicBezTo>
              </a:path>
            </a:pathLst>
          </a:custGeom>
          <a:noFill/>
          <a:ln w="269875" cap="flat">
            <a:solidFill>
              <a:schemeClr val="tx1"/>
            </a:solidFill>
            <a:prstDash val="sysDot"/>
            <a:round/>
            <a:headEnd/>
            <a:tailEnd type="triangle" w="med" len="med"/>
          </a:ln>
          <a:effectLst/>
        </p:spPr>
        <p:txBody>
          <a:bodyPr/>
          <a:lstStyle/>
          <a:p>
            <a:endParaRPr lang="en-US"/>
          </a:p>
        </p:txBody>
      </p:sp>
      <p:sp>
        <p:nvSpPr>
          <p:cNvPr id="94221" name="WordArt 13"/>
          <p:cNvSpPr>
            <a:spLocks noChangeArrowheads="1" noChangeShapeType="1" noTextEdit="1"/>
          </p:cNvSpPr>
          <p:nvPr/>
        </p:nvSpPr>
        <p:spPr bwMode="auto">
          <a:xfrm rot="2659282">
            <a:off x="4733925" y="5257800"/>
            <a:ext cx="2581275" cy="1447800"/>
          </a:xfrm>
          <a:prstGeom prst="rect">
            <a:avLst/>
          </a:prstGeom>
        </p:spPr>
        <p:txBody>
          <a:bodyPr spcFirstLastPara="1" wrap="none" fromWordArt="1">
            <a:prstTxWarp prst="textArchUp">
              <a:avLst>
                <a:gd name="adj" fmla="val 11902382"/>
              </a:avLst>
            </a:prstTxWarp>
          </a:bodyPr>
          <a:lstStyle/>
          <a:p>
            <a:pPr algn="ctr"/>
            <a:r>
              <a:rPr lang="en-US" sz="2800" kern="10" normalizeH="1">
                <a:ln w="9525">
                  <a:solidFill>
                    <a:srgbClr val="000000"/>
                  </a:solidFill>
                  <a:round/>
                  <a:headEnd/>
                  <a:tailEnd/>
                </a:ln>
                <a:solidFill>
                  <a:srgbClr val="FFFF99"/>
                </a:solidFill>
                <a:latin typeface="Arial Black"/>
              </a:rPr>
              <a:t>A More</a:t>
            </a:r>
          </a:p>
          <a:p>
            <a:pPr algn="ctr"/>
            <a:r>
              <a:rPr lang="en-US" sz="2800" kern="10" normalizeH="1">
                <a:ln w="9525">
                  <a:solidFill>
                    <a:srgbClr val="000000"/>
                  </a:solidFill>
                  <a:round/>
                  <a:headEnd/>
                  <a:tailEnd/>
                </a:ln>
                <a:solidFill>
                  <a:srgbClr val="FFFF99"/>
                </a:solidFill>
                <a:latin typeface="Arial Black"/>
              </a:rPr>
              <a:t>Popular Race</a:t>
            </a:r>
          </a:p>
        </p:txBody>
      </p:sp>
      <p:sp>
        <p:nvSpPr>
          <p:cNvPr id="94222" name="Freeform 14"/>
          <p:cNvSpPr>
            <a:spLocks/>
          </p:cNvSpPr>
          <p:nvPr/>
        </p:nvSpPr>
        <p:spPr bwMode="auto">
          <a:xfrm>
            <a:off x="6210300" y="4419600"/>
            <a:ext cx="3086100" cy="1588"/>
          </a:xfrm>
          <a:custGeom>
            <a:avLst/>
            <a:gdLst/>
            <a:ahLst/>
            <a:cxnLst>
              <a:cxn ang="0">
                <a:pos x="0" y="0"/>
              </a:cxn>
              <a:cxn ang="0">
                <a:pos x="1632" y="0"/>
              </a:cxn>
              <a:cxn ang="0">
                <a:pos x="1872" y="0"/>
              </a:cxn>
            </a:cxnLst>
            <a:rect l="0" t="0" r="r" b="b"/>
            <a:pathLst>
              <a:path w="1944" h="1">
                <a:moveTo>
                  <a:pt x="0" y="0"/>
                </a:moveTo>
                <a:cubicBezTo>
                  <a:pt x="660" y="0"/>
                  <a:pt x="1320" y="0"/>
                  <a:pt x="1632" y="0"/>
                </a:cubicBezTo>
                <a:cubicBezTo>
                  <a:pt x="1944" y="0"/>
                  <a:pt x="1908" y="0"/>
                  <a:pt x="1872" y="0"/>
                </a:cubicBezTo>
              </a:path>
            </a:pathLst>
          </a:custGeom>
          <a:noFill/>
          <a:ln w="228600" cap="flat">
            <a:solidFill>
              <a:schemeClr val="tx1"/>
            </a:solidFill>
            <a:prstDash val="sysDot"/>
            <a:round/>
            <a:headEnd/>
            <a:tailEnd type="triangle" w="med" len="med"/>
          </a:ln>
          <a:effectLst/>
        </p:spPr>
        <p:txBody>
          <a:bodyPr/>
          <a:lstStyle/>
          <a:p>
            <a:endParaRPr lang="en-US"/>
          </a:p>
        </p:txBody>
      </p:sp>
      <p:sp>
        <p:nvSpPr>
          <p:cNvPr id="94223" name="Oval 15"/>
          <p:cNvSpPr>
            <a:spLocks noChangeArrowheads="1"/>
          </p:cNvSpPr>
          <p:nvPr/>
        </p:nvSpPr>
        <p:spPr bwMode="auto">
          <a:xfrm>
            <a:off x="5791200" y="41148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94224" name="WordArt 16"/>
          <p:cNvSpPr>
            <a:spLocks noChangeArrowheads="1" noChangeShapeType="1" noTextEdit="1"/>
          </p:cNvSpPr>
          <p:nvPr/>
        </p:nvSpPr>
        <p:spPr bwMode="auto">
          <a:xfrm>
            <a:off x="6934200" y="4648200"/>
            <a:ext cx="2181225" cy="5715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Easier Race</a:t>
            </a:r>
          </a:p>
        </p:txBody>
      </p:sp>
      <p:sp>
        <p:nvSpPr>
          <p:cNvPr id="94225" name="WordArt 17"/>
          <p:cNvSpPr>
            <a:spLocks noChangeArrowheads="1" noChangeShapeType="1" noTextEdit="1"/>
          </p:cNvSpPr>
          <p:nvPr/>
        </p:nvSpPr>
        <p:spPr bwMode="auto">
          <a:xfrm rot="-4460828">
            <a:off x="5715000" y="1295400"/>
            <a:ext cx="3581400" cy="990600"/>
          </a:xfrm>
          <a:prstGeom prst="rect">
            <a:avLst/>
          </a:prstGeom>
        </p:spPr>
        <p:txBody>
          <a:bodyPr spcFirstLastPara="1" wrap="none" fromWordArt="1">
            <a:prstTxWarp prst="textArchDown">
              <a:avLst>
                <a:gd name="adj" fmla="val 649594"/>
              </a:avLst>
            </a:prstTxWarp>
          </a:bodyPr>
          <a:lstStyle/>
          <a:p>
            <a:pPr algn="ctr"/>
            <a:r>
              <a:rPr lang="en-US" sz="2800" kern="10" spc="-140" normalizeH="1">
                <a:ln w="12700">
                  <a:solidFill>
                    <a:srgbClr val="000000"/>
                  </a:solidFill>
                  <a:round/>
                  <a:headEnd/>
                  <a:tailEnd/>
                </a:ln>
                <a:blipFill dpi="0" rotWithShape="0">
                  <a:blip r:embed="rId4">
                    <a:alphaModFix amt="70000"/>
                  </a:blip>
                  <a:srcRect/>
                  <a:tile tx="0" ty="0" sx="100000" sy="100000" flip="none" algn="tl"/>
                </a:blipFill>
                <a:latin typeface="Arial Black"/>
              </a:rPr>
              <a:t>Depart For Worldly</a:t>
            </a:r>
          </a:p>
          <a:p>
            <a:pPr algn="ctr"/>
            <a:r>
              <a:rPr lang="en-US" sz="2800" kern="10" spc="-140" normalizeH="1">
                <a:ln w="12700">
                  <a:solidFill>
                    <a:srgbClr val="000000"/>
                  </a:solidFill>
                  <a:round/>
                  <a:headEnd/>
                  <a:tailEnd/>
                </a:ln>
                <a:blipFill dpi="0" rotWithShape="0">
                  <a:blip r:embed="rId4">
                    <a:alphaModFix amt="70000"/>
                  </a:blip>
                  <a:srcRect/>
                  <a:tile tx="0" ty="0" sx="100000" sy="100000" flip="none" algn="tl"/>
                </a:blipFill>
                <a:latin typeface="Arial Black"/>
              </a:rPr>
              <a:t>ADVANCEMENT</a:t>
            </a:r>
          </a:p>
        </p:txBody>
      </p:sp>
      <p:sp>
        <p:nvSpPr>
          <p:cNvPr id="94228" name="Freeform 20"/>
          <p:cNvSpPr>
            <a:spLocks/>
          </p:cNvSpPr>
          <p:nvPr/>
        </p:nvSpPr>
        <p:spPr bwMode="auto">
          <a:xfrm>
            <a:off x="1295400" y="1714500"/>
            <a:ext cx="4000500" cy="876300"/>
          </a:xfrm>
          <a:custGeom>
            <a:avLst/>
            <a:gdLst/>
            <a:ahLst/>
            <a:cxnLst>
              <a:cxn ang="0">
                <a:pos x="2160" y="552"/>
              </a:cxn>
              <a:cxn ang="0">
                <a:pos x="2160" y="72"/>
              </a:cxn>
              <a:cxn ang="0">
                <a:pos x="0" y="120"/>
              </a:cxn>
            </a:cxnLst>
            <a:rect l="0" t="0" r="r" b="b"/>
            <a:pathLst>
              <a:path w="2520" h="552">
                <a:moveTo>
                  <a:pt x="2160" y="552"/>
                </a:moveTo>
                <a:cubicBezTo>
                  <a:pt x="2340" y="348"/>
                  <a:pt x="2520" y="144"/>
                  <a:pt x="2160" y="72"/>
                </a:cubicBezTo>
                <a:cubicBezTo>
                  <a:pt x="1800" y="0"/>
                  <a:pt x="360" y="112"/>
                  <a:pt x="0" y="120"/>
                </a:cubicBezTo>
              </a:path>
            </a:pathLst>
          </a:custGeom>
          <a:noFill/>
          <a:ln w="165100" cap="flat">
            <a:solidFill>
              <a:srgbClr val="CCFFCC"/>
            </a:solidFill>
            <a:prstDash val="sysDot"/>
            <a:round/>
            <a:headEnd/>
            <a:tailEnd type="triangle" w="med" len="med"/>
          </a:ln>
          <a:effectLst/>
        </p:spPr>
        <p:txBody>
          <a:bodyPr/>
          <a:lstStyle/>
          <a:p>
            <a:endParaRPr lang="en-US"/>
          </a:p>
        </p:txBody>
      </p:sp>
      <p:sp>
        <p:nvSpPr>
          <p:cNvPr id="94230" name="Oval 22"/>
          <p:cNvSpPr>
            <a:spLocks noChangeArrowheads="1"/>
          </p:cNvSpPr>
          <p:nvPr/>
        </p:nvSpPr>
        <p:spPr bwMode="auto">
          <a:xfrm>
            <a:off x="6553200" y="35052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94231" name="Oval 23"/>
          <p:cNvSpPr>
            <a:spLocks noChangeArrowheads="1"/>
          </p:cNvSpPr>
          <p:nvPr/>
        </p:nvSpPr>
        <p:spPr bwMode="auto">
          <a:xfrm>
            <a:off x="3657600" y="20574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94232" name="Oval 24"/>
          <p:cNvSpPr>
            <a:spLocks noChangeArrowheads="1"/>
          </p:cNvSpPr>
          <p:nvPr/>
        </p:nvSpPr>
        <p:spPr bwMode="auto">
          <a:xfrm>
            <a:off x="3733800" y="53340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94233" name="WordArt 25"/>
          <p:cNvSpPr>
            <a:spLocks noChangeArrowheads="1" noChangeShapeType="1" noTextEdit="1"/>
          </p:cNvSpPr>
          <p:nvPr/>
        </p:nvSpPr>
        <p:spPr bwMode="auto">
          <a:xfrm>
            <a:off x="152400" y="2133600"/>
            <a:ext cx="3429000" cy="914400"/>
          </a:xfrm>
          <a:prstGeom prst="rect">
            <a:avLst/>
          </a:prstGeom>
        </p:spPr>
        <p:txBody>
          <a:bodyPr wrap="none" fromWordArt="1">
            <a:prstTxWarp prst="textPlain">
              <a:avLst>
                <a:gd name="adj" fmla="val 50000"/>
              </a:avLst>
            </a:prstTxWarp>
          </a:bodyPr>
          <a:lstStyle/>
          <a:p>
            <a:pPr algn="ctr"/>
            <a:r>
              <a:rPr lang="en-US" sz="3200" kern="10" spc="64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Family &amp; Relationships</a:t>
            </a:r>
          </a:p>
        </p:txBody>
      </p:sp>
      <p:sp>
        <p:nvSpPr>
          <p:cNvPr id="94234" name="AutoShape 26"/>
          <p:cNvSpPr>
            <a:spLocks noChangeArrowheads="1"/>
          </p:cNvSpPr>
          <p:nvPr/>
        </p:nvSpPr>
        <p:spPr bwMode="auto">
          <a:xfrm>
            <a:off x="3429000" y="3810000"/>
            <a:ext cx="5410200" cy="2590800"/>
          </a:xfrm>
          <a:prstGeom prst="cloudCallout">
            <a:avLst>
              <a:gd name="adj1" fmla="val -39875"/>
              <a:gd name="adj2" fmla="val -83944"/>
            </a:avLst>
          </a:prstGeom>
          <a:ln>
            <a:headEnd/>
            <a:tailEnd/>
          </a:ln>
        </p:spPr>
        <p:style>
          <a:lnRef idx="2">
            <a:schemeClr val="accent6"/>
          </a:lnRef>
          <a:fillRef idx="1">
            <a:schemeClr val="lt1"/>
          </a:fillRef>
          <a:effectRef idx="0">
            <a:schemeClr val="accent6"/>
          </a:effectRef>
          <a:fontRef idx="minor">
            <a:schemeClr val="dk1"/>
          </a:fontRef>
        </p:style>
        <p:txBody>
          <a:bodyPr/>
          <a:lstStyle/>
          <a:p>
            <a:pPr algn="ctr"/>
            <a:r>
              <a:rPr lang="en-US" sz="2800" dirty="0">
                <a:solidFill>
                  <a:srgbClr val="000000"/>
                </a:solidFill>
              </a:rPr>
              <a:t>JOB:</a:t>
            </a:r>
          </a:p>
          <a:p>
            <a:pPr algn="ctr"/>
            <a:r>
              <a:rPr lang="en-US" sz="2800" dirty="0">
                <a:solidFill>
                  <a:srgbClr val="000000"/>
                </a:solidFill>
              </a:rPr>
              <a:t>Regularly made sacrifices for his sons (1:5)</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94231"/>
                                        </p:tgtEl>
                                        <p:attrNameLst>
                                          <p:attrName>style.visibility</p:attrName>
                                        </p:attrNameLst>
                                      </p:cBhvr>
                                      <p:to>
                                        <p:strVal val="visible"/>
                                      </p:to>
                                    </p:set>
                                    <p:animEffect transition="in" filter="circle(in)">
                                      <p:cBhvr>
                                        <p:cTn id="7" dur="2000"/>
                                        <p:tgtEl>
                                          <p:spTgt spid="94231"/>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94228"/>
                                        </p:tgtEl>
                                        <p:attrNameLst>
                                          <p:attrName>style.visibility</p:attrName>
                                        </p:attrNameLst>
                                      </p:cBhvr>
                                      <p:to>
                                        <p:strVal val="visible"/>
                                      </p:to>
                                    </p:set>
                                    <p:animEffect transition="in" filter="wipe(right)">
                                      <p:cBhvr>
                                        <p:cTn id="10" dur="1000"/>
                                        <p:tgtEl>
                                          <p:spTgt spid="94228"/>
                                        </p:tgtEl>
                                      </p:cBhvr>
                                    </p:animEffect>
                                  </p:childTnLst>
                                </p:cTn>
                              </p:par>
                            </p:childTnLst>
                          </p:cTn>
                        </p:par>
                        <p:par>
                          <p:cTn id="11" fill="hold">
                            <p:stCondLst>
                              <p:cond delay="2000"/>
                            </p:stCondLst>
                            <p:childTnLst>
                              <p:par>
                                <p:cTn id="12" presetID="10" presetClass="entr" presetSubtype="0" fill="hold" grpId="0" nodeType="afterEffect">
                                  <p:stCondLst>
                                    <p:cond delay="0"/>
                                  </p:stCondLst>
                                  <p:childTnLst>
                                    <p:set>
                                      <p:cBhvr>
                                        <p:cTn id="13" dur="1" fill="hold">
                                          <p:stCondLst>
                                            <p:cond delay="0"/>
                                          </p:stCondLst>
                                        </p:cTn>
                                        <p:tgtEl>
                                          <p:spTgt spid="94233"/>
                                        </p:tgtEl>
                                        <p:attrNameLst>
                                          <p:attrName>style.visibility</p:attrName>
                                        </p:attrNameLst>
                                      </p:cBhvr>
                                      <p:to>
                                        <p:strVal val="visible"/>
                                      </p:to>
                                    </p:set>
                                    <p:animEffect transition="in" filter="fade">
                                      <p:cBhvr>
                                        <p:cTn id="14" dur="2000"/>
                                        <p:tgtEl>
                                          <p:spTgt spid="94233"/>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94234"/>
                                        </p:tgtEl>
                                        <p:attrNameLst>
                                          <p:attrName>style.visibility</p:attrName>
                                        </p:attrNameLst>
                                      </p:cBhvr>
                                      <p:to>
                                        <p:strVal val="visible"/>
                                      </p:to>
                                    </p:set>
                                    <p:animEffect transition="in" filter="fade">
                                      <p:cBhvr>
                                        <p:cTn id="19" dur="2000"/>
                                        <p:tgtEl>
                                          <p:spTgt spid="942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28" grpId="0" animBg="1"/>
      <p:bldP spid="94231" grpId="0" animBg="1"/>
      <p:bldP spid="94233" grpId="0" animBg="1"/>
      <p:bldP spid="9423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92292FD-F4A2-4AE0-906B-E094DDD6C48F}" type="slidenum">
              <a:rPr lang="en-US"/>
              <a:pPr/>
              <a:t>18</a:t>
            </a:fld>
            <a:endParaRPr lang="en-US"/>
          </a:p>
        </p:txBody>
      </p:sp>
      <p:sp>
        <p:nvSpPr>
          <p:cNvPr id="96258" name="Rectangle 2"/>
          <p:cNvSpPr>
            <a:spLocks noGrp="1" noChangeArrowheads="1"/>
          </p:cNvSpPr>
          <p:nvPr>
            <p:ph type="title"/>
          </p:nvPr>
        </p:nvSpPr>
        <p:spPr/>
        <p:txBody>
          <a:bodyPr/>
          <a:lstStyle/>
          <a:p>
            <a:r>
              <a:rPr lang="en-US" sz="8800" dirty="0">
                <a:latin typeface="Beat My Guest" pitchFamily="2" charset="0"/>
              </a:rPr>
              <a:t>JOB</a:t>
            </a:r>
          </a:p>
        </p:txBody>
      </p:sp>
      <p:sp>
        <p:nvSpPr>
          <p:cNvPr id="96259" name="Rectangle 3"/>
          <p:cNvSpPr>
            <a:spLocks noGrp="1" noChangeArrowheads="1"/>
          </p:cNvSpPr>
          <p:nvPr>
            <p:ph type="body" idx="1"/>
          </p:nvPr>
        </p:nvSpPr>
        <p:spPr/>
        <p:txBody>
          <a:bodyPr/>
          <a:lstStyle/>
          <a:p>
            <a:r>
              <a:rPr lang="en-US" dirty="0"/>
              <a:t>regularly offered burnt offerings for all children, but wondered if sons had </a:t>
            </a:r>
            <a:r>
              <a:rPr lang="en-US" dirty="0" smtClean="0"/>
              <a:t>sinned </a:t>
            </a:r>
            <a:r>
              <a:rPr lang="en-US" dirty="0"/>
              <a:t>and cursed God</a:t>
            </a:r>
          </a:p>
          <a:p>
            <a:pPr lvl="1"/>
            <a:r>
              <a:rPr lang="en-US" dirty="0"/>
              <a:t>later lost all of his children to a freak accident (working of Satan: 1:12, 19)</a:t>
            </a:r>
          </a:p>
          <a:p>
            <a:r>
              <a:rPr lang="en-US" dirty="0"/>
              <a:t>Wife acted like an atheist (2:9-10)</a:t>
            </a:r>
          </a:p>
          <a:p>
            <a:r>
              <a:rPr lang="en-US" dirty="0"/>
              <a:t>Friends didn’t encourage or speak truth (42:7)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62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62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62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2"/>
          </p:nvPr>
        </p:nvSpPr>
        <p:spPr/>
        <p:txBody>
          <a:bodyPr/>
          <a:lstStyle/>
          <a:p>
            <a:fld id="{9E2AC82C-BDDB-4A40-B86B-AA1042B266C7}" type="slidenum">
              <a:rPr lang="en-US"/>
              <a:pPr/>
              <a:t>19</a:t>
            </a:fld>
            <a:endParaRPr lang="en-US"/>
          </a:p>
        </p:txBody>
      </p:sp>
      <p:sp>
        <p:nvSpPr>
          <p:cNvPr id="99330" name="WordArt 2"/>
          <p:cNvSpPr>
            <a:spLocks noChangeArrowheads="1" noChangeShapeType="1" noTextEdit="1"/>
          </p:cNvSpPr>
          <p:nvPr/>
        </p:nvSpPr>
        <p:spPr bwMode="auto">
          <a:xfrm rot="-3025821">
            <a:off x="3136900" y="1025525"/>
            <a:ext cx="4371975" cy="3178175"/>
          </a:xfrm>
          <a:prstGeom prst="rect">
            <a:avLst/>
          </a:prstGeom>
        </p:spPr>
        <p:txBody>
          <a:bodyPr wrap="none" fromWordArt="1">
            <a:prstTxWarp prst="textCurveDown">
              <a:avLst>
                <a:gd name="adj" fmla="val 52630"/>
              </a:avLst>
            </a:prstTxWarp>
          </a:bodyPr>
          <a:lstStyle/>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The Race</a:t>
            </a:r>
          </a:p>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Set Before Us</a:t>
            </a:r>
          </a:p>
        </p:txBody>
      </p:sp>
      <p:sp>
        <p:nvSpPr>
          <p:cNvPr id="99331" name="Freeform 3"/>
          <p:cNvSpPr>
            <a:spLocks/>
          </p:cNvSpPr>
          <p:nvPr/>
        </p:nvSpPr>
        <p:spPr bwMode="auto">
          <a:xfrm>
            <a:off x="76200" y="152400"/>
            <a:ext cx="7518400" cy="5626100"/>
          </a:xfrm>
          <a:custGeom>
            <a:avLst/>
            <a:gdLst/>
            <a:ahLst/>
            <a:cxnLst>
              <a:cxn ang="0">
                <a:pos x="0" y="2392"/>
              </a:cxn>
              <a:cxn ang="0">
                <a:pos x="3024" y="1528"/>
              </a:cxn>
              <a:cxn ang="0">
                <a:pos x="4128" y="520"/>
              </a:cxn>
              <a:cxn ang="0">
                <a:pos x="3840" y="40"/>
              </a:cxn>
              <a:cxn ang="0">
                <a:pos x="4512" y="280"/>
              </a:cxn>
              <a:cxn ang="0">
                <a:pos x="4704" y="904"/>
              </a:cxn>
              <a:cxn ang="0">
                <a:pos x="4320" y="1960"/>
              </a:cxn>
              <a:cxn ang="0">
                <a:pos x="3648" y="2728"/>
              </a:cxn>
              <a:cxn ang="0">
                <a:pos x="1920" y="3544"/>
              </a:cxn>
            </a:cxnLst>
            <a:rect l="0" t="0" r="r" b="b"/>
            <a:pathLst>
              <a:path w="4736" h="3544">
                <a:moveTo>
                  <a:pt x="0" y="2392"/>
                </a:moveTo>
                <a:cubicBezTo>
                  <a:pt x="1168" y="2116"/>
                  <a:pt x="2336" y="1840"/>
                  <a:pt x="3024" y="1528"/>
                </a:cubicBezTo>
                <a:cubicBezTo>
                  <a:pt x="3712" y="1216"/>
                  <a:pt x="3992" y="768"/>
                  <a:pt x="4128" y="520"/>
                </a:cubicBezTo>
                <a:cubicBezTo>
                  <a:pt x="4264" y="272"/>
                  <a:pt x="3776" y="80"/>
                  <a:pt x="3840" y="40"/>
                </a:cubicBezTo>
                <a:cubicBezTo>
                  <a:pt x="3904" y="0"/>
                  <a:pt x="4368" y="136"/>
                  <a:pt x="4512" y="280"/>
                </a:cubicBezTo>
                <a:cubicBezTo>
                  <a:pt x="4656" y="424"/>
                  <a:pt x="4736" y="624"/>
                  <a:pt x="4704" y="904"/>
                </a:cubicBezTo>
                <a:cubicBezTo>
                  <a:pt x="4672" y="1184"/>
                  <a:pt x="4496" y="1656"/>
                  <a:pt x="4320" y="1960"/>
                </a:cubicBezTo>
                <a:cubicBezTo>
                  <a:pt x="4144" y="2264"/>
                  <a:pt x="4048" y="2464"/>
                  <a:pt x="3648" y="2728"/>
                </a:cubicBezTo>
                <a:cubicBezTo>
                  <a:pt x="3248" y="2992"/>
                  <a:pt x="2208" y="3408"/>
                  <a:pt x="1920" y="3544"/>
                </a:cubicBezTo>
              </a:path>
            </a:pathLst>
          </a:custGeom>
          <a:solidFill>
            <a:srgbClr val="FFFF00">
              <a:alpha val="23000"/>
            </a:srgbClr>
          </a:solidFill>
          <a:ln w="9525">
            <a:solidFill>
              <a:schemeClr val="tx1"/>
            </a:solidFill>
            <a:round/>
            <a:headEnd/>
            <a:tailEnd/>
          </a:ln>
          <a:effectLst/>
        </p:spPr>
        <p:txBody>
          <a:bodyPr/>
          <a:lstStyle/>
          <a:p>
            <a:endParaRPr lang="en-US"/>
          </a:p>
        </p:txBody>
      </p:sp>
      <p:sp useBgFill="1">
        <p:nvSpPr>
          <p:cNvPr id="99332" name="Freeform 4"/>
          <p:cNvSpPr>
            <a:spLocks/>
          </p:cNvSpPr>
          <p:nvPr/>
        </p:nvSpPr>
        <p:spPr bwMode="auto">
          <a:xfrm>
            <a:off x="0" y="3962400"/>
            <a:ext cx="3581400" cy="2895600"/>
          </a:xfrm>
          <a:custGeom>
            <a:avLst/>
            <a:gdLst/>
            <a:ahLst/>
            <a:cxnLst>
              <a:cxn ang="0">
                <a:pos x="0" y="0"/>
              </a:cxn>
              <a:cxn ang="0">
                <a:pos x="1152" y="480"/>
              </a:cxn>
              <a:cxn ang="0">
                <a:pos x="1680" y="1440"/>
              </a:cxn>
            </a:cxnLst>
            <a:rect l="0" t="0" r="r" b="b"/>
            <a:pathLst>
              <a:path w="1680" h="1440">
                <a:moveTo>
                  <a:pt x="0" y="0"/>
                </a:moveTo>
                <a:cubicBezTo>
                  <a:pt x="436" y="120"/>
                  <a:pt x="872" y="240"/>
                  <a:pt x="1152" y="480"/>
                </a:cubicBezTo>
                <a:cubicBezTo>
                  <a:pt x="1432" y="720"/>
                  <a:pt x="1592" y="1280"/>
                  <a:pt x="1680" y="1440"/>
                </a:cubicBezTo>
              </a:path>
            </a:pathLst>
          </a:custGeom>
          <a:ln w="50800">
            <a:solidFill>
              <a:schemeClr val="folHlink"/>
            </a:solidFill>
            <a:round/>
            <a:headEnd/>
            <a:tailEnd/>
          </a:ln>
          <a:effectLst/>
        </p:spPr>
        <p:txBody>
          <a:bodyPr/>
          <a:lstStyle/>
          <a:p>
            <a:endParaRPr lang="en-US"/>
          </a:p>
        </p:txBody>
      </p:sp>
      <p:sp>
        <p:nvSpPr>
          <p:cNvPr id="99333" name="Text Box 5"/>
          <p:cNvSpPr txBox="1">
            <a:spLocks noChangeArrowheads="1"/>
          </p:cNvSpPr>
          <p:nvPr/>
        </p:nvSpPr>
        <p:spPr bwMode="auto">
          <a:xfrm>
            <a:off x="-15875" y="4419600"/>
            <a:ext cx="1903413" cy="946150"/>
          </a:xfrm>
          <a:prstGeom prst="rect">
            <a:avLst/>
          </a:prstGeom>
          <a:noFill/>
          <a:ln w="9525">
            <a:noFill/>
            <a:miter lim="800000"/>
            <a:headEnd/>
            <a:tailEnd/>
          </a:ln>
          <a:effectLst/>
        </p:spPr>
        <p:txBody>
          <a:bodyPr wrap="none">
            <a:spAutoFit/>
          </a:bodyPr>
          <a:lstStyle/>
          <a:p>
            <a:r>
              <a:rPr lang="en-US" sz="2800"/>
              <a:t>Must Enter</a:t>
            </a:r>
          </a:p>
          <a:p>
            <a:r>
              <a:rPr lang="en-US" sz="2800"/>
              <a:t>2 Tim. 2:5</a:t>
            </a:r>
          </a:p>
        </p:txBody>
      </p:sp>
      <p:sp>
        <p:nvSpPr>
          <p:cNvPr id="99334" name="Text Box 6"/>
          <p:cNvSpPr txBox="1">
            <a:spLocks noChangeArrowheads="1"/>
          </p:cNvSpPr>
          <p:nvPr/>
        </p:nvSpPr>
        <p:spPr bwMode="auto">
          <a:xfrm>
            <a:off x="1352550" y="5943600"/>
            <a:ext cx="1952625" cy="946150"/>
          </a:xfrm>
          <a:prstGeom prst="rect">
            <a:avLst/>
          </a:prstGeom>
          <a:noFill/>
          <a:ln w="9525">
            <a:noFill/>
            <a:miter lim="800000"/>
            <a:headEnd/>
            <a:tailEnd/>
          </a:ln>
          <a:effectLst/>
        </p:spPr>
        <p:txBody>
          <a:bodyPr wrap="none">
            <a:spAutoFit/>
          </a:bodyPr>
          <a:lstStyle/>
          <a:p>
            <a:r>
              <a:rPr lang="en-US" sz="2800"/>
              <a:t>Must Run</a:t>
            </a:r>
          </a:p>
          <a:p>
            <a:r>
              <a:rPr lang="en-US" sz="2800"/>
              <a:t>1 Cor. 9:24ff</a:t>
            </a:r>
          </a:p>
        </p:txBody>
      </p:sp>
      <p:sp>
        <p:nvSpPr>
          <p:cNvPr id="99335" name="Line 7"/>
          <p:cNvSpPr>
            <a:spLocks noChangeShapeType="1"/>
          </p:cNvSpPr>
          <p:nvPr/>
        </p:nvSpPr>
        <p:spPr bwMode="auto">
          <a:xfrm flipV="1">
            <a:off x="228600" y="5181600"/>
            <a:ext cx="2362200" cy="1295400"/>
          </a:xfrm>
          <a:prstGeom prst="line">
            <a:avLst/>
          </a:prstGeom>
          <a:noFill/>
          <a:ln w="307975">
            <a:solidFill>
              <a:schemeClr val="tx1"/>
            </a:solidFill>
            <a:round/>
            <a:headEnd/>
            <a:tailEnd type="triangle" w="sm" len="sm"/>
          </a:ln>
          <a:effectLst/>
        </p:spPr>
        <p:txBody>
          <a:bodyPr/>
          <a:lstStyle/>
          <a:p>
            <a:endParaRPr lang="en-US"/>
          </a:p>
        </p:txBody>
      </p:sp>
      <p:sp>
        <p:nvSpPr>
          <p:cNvPr id="99336" name="Text Box 8"/>
          <p:cNvSpPr txBox="1">
            <a:spLocks noChangeArrowheads="1"/>
          </p:cNvSpPr>
          <p:nvPr/>
        </p:nvSpPr>
        <p:spPr bwMode="auto">
          <a:xfrm rot="-1747954">
            <a:off x="31750" y="5638800"/>
            <a:ext cx="2559050" cy="457200"/>
          </a:xfrm>
          <a:prstGeom prst="rect">
            <a:avLst/>
          </a:prstGeom>
          <a:noFill/>
          <a:ln w="9525">
            <a:noFill/>
            <a:miter lim="800000"/>
            <a:headEnd/>
            <a:tailEnd/>
          </a:ln>
          <a:effectLst/>
        </p:spPr>
        <p:txBody>
          <a:bodyPr wrap="none">
            <a:spAutoFit/>
          </a:bodyPr>
          <a:lstStyle/>
          <a:p>
            <a:r>
              <a:rPr lang="en-US">
                <a:solidFill>
                  <a:schemeClr val="bg1"/>
                </a:solidFill>
              </a:rPr>
              <a:t>H+B+R+C+BAP.</a:t>
            </a:r>
          </a:p>
        </p:txBody>
      </p:sp>
      <p:sp>
        <p:nvSpPr>
          <p:cNvPr id="99337" name="Freeform 9"/>
          <p:cNvSpPr>
            <a:spLocks/>
          </p:cNvSpPr>
          <p:nvPr/>
        </p:nvSpPr>
        <p:spPr bwMode="auto">
          <a:xfrm>
            <a:off x="6477000" y="457200"/>
            <a:ext cx="2552700" cy="3581400"/>
          </a:xfrm>
          <a:custGeom>
            <a:avLst/>
            <a:gdLst/>
            <a:ahLst/>
            <a:cxnLst>
              <a:cxn ang="0">
                <a:pos x="0" y="2256"/>
              </a:cxn>
              <a:cxn ang="0">
                <a:pos x="1344" y="1440"/>
              </a:cxn>
              <a:cxn ang="0">
                <a:pos x="1584" y="0"/>
              </a:cxn>
            </a:cxnLst>
            <a:rect l="0" t="0" r="r" b="b"/>
            <a:pathLst>
              <a:path w="1608" h="2256">
                <a:moveTo>
                  <a:pt x="0" y="2256"/>
                </a:moveTo>
                <a:cubicBezTo>
                  <a:pt x="540" y="2036"/>
                  <a:pt x="1080" y="1816"/>
                  <a:pt x="1344" y="1440"/>
                </a:cubicBezTo>
                <a:cubicBezTo>
                  <a:pt x="1608" y="1064"/>
                  <a:pt x="1544" y="240"/>
                  <a:pt x="1584" y="0"/>
                </a:cubicBezTo>
              </a:path>
            </a:pathLst>
          </a:custGeom>
          <a:noFill/>
          <a:ln w="215900" cap="flat">
            <a:solidFill>
              <a:schemeClr val="tx1"/>
            </a:solidFill>
            <a:prstDash val="sysDot"/>
            <a:round/>
            <a:headEnd/>
            <a:tailEnd type="triangle" w="med" len="med"/>
          </a:ln>
          <a:effectLst/>
        </p:spPr>
        <p:txBody>
          <a:bodyPr/>
          <a:lstStyle/>
          <a:p>
            <a:endParaRPr lang="en-US"/>
          </a:p>
        </p:txBody>
      </p:sp>
      <p:sp>
        <p:nvSpPr>
          <p:cNvPr id="99338" name="Freeform 10"/>
          <p:cNvSpPr>
            <a:spLocks/>
          </p:cNvSpPr>
          <p:nvPr/>
        </p:nvSpPr>
        <p:spPr bwMode="auto">
          <a:xfrm>
            <a:off x="4495800" y="5257800"/>
            <a:ext cx="1981200" cy="1600200"/>
          </a:xfrm>
          <a:custGeom>
            <a:avLst/>
            <a:gdLst/>
            <a:ahLst/>
            <a:cxnLst>
              <a:cxn ang="0">
                <a:pos x="0" y="0"/>
              </a:cxn>
              <a:cxn ang="0">
                <a:pos x="624" y="384"/>
              </a:cxn>
              <a:cxn ang="0">
                <a:pos x="960" y="912"/>
              </a:cxn>
            </a:cxnLst>
            <a:rect l="0" t="0" r="r" b="b"/>
            <a:pathLst>
              <a:path w="960" h="912">
                <a:moveTo>
                  <a:pt x="0" y="0"/>
                </a:moveTo>
                <a:cubicBezTo>
                  <a:pt x="232" y="116"/>
                  <a:pt x="464" y="232"/>
                  <a:pt x="624" y="384"/>
                </a:cubicBezTo>
                <a:cubicBezTo>
                  <a:pt x="784" y="536"/>
                  <a:pt x="904" y="824"/>
                  <a:pt x="960" y="912"/>
                </a:cubicBezTo>
              </a:path>
            </a:pathLst>
          </a:custGeom>
          <a:noFill/>
          <a:ln w="269875" cap="flat">
            <a:solidFill>
              <a:schemeClr val="tx1"/>
            </a:solidFill>
            <a:prstDash val="sysDot"/>
            <a:round/>
            <a:headEnd/>
            <a:tailEnd type="triangle" w="med" len="med"/>
          </a:ln>
          <a:effectLst/>
        </p:spPr>
        <p:txBody>
          <a:bodyPr/>
          <a:lstStyle/>
          <a:p>
            <a:endParaRPr lang="en-US"/>
          </a:p>
        </p:txBody>
      </p:sp>
      <p:sp>
        <p:nvSpPr>
          <p:cNvPr id="99339" name="WordArt 11"/>
          <p:cNvSpPr>
            <a:spLocks noChangeArrowheads="1" noChangeShapeType="1" noTextEdit="1"/>
          </p:cNvSpPr>
          <p:nvPr/>
        </p:nvSpPr>
        <p:spPr bwMode="auto">
          <a:xfrm rot="2659282">
            <a:off x="4733925" y="5257800"/>
            <a:ext cx="2581275" cy="1447800"/>
          </a:xfrm>
          <a:prstGeom prst="rect">
            <a:avLst/>
          </a:prstGeom>
        </p:spPr>
        <p:txBody>
          <a:bodyPr spcFirstLastPara="1" wrap="none" fromWordArt="1">
            <a:prstTxWarp prst="textArchUp">
              <a:avLst>
                <a:gd name="adj" fmla="val 11902382"/>
              </a:avLst>
            </a:prstTxWarp>
          </a:bodyPr>
          <a:lstStyle/>
          <a:p>
            <a:pPr algn="ctr"/>
            <a:r>
              <a:rPr lang="en-US" sz="2800" kern="10" normalizeH="1">
                <a:ln w="9525">
                  <a:solidFill>
                    <a:srgbClr val="000000"/>
                  </a:solidFill>
                  <a:round/>
                  <a:headEnd/>
                  <a:tailEnd/>
                </a:ln>
                <a:solidFill>
                  <a:srgbClr val="FFFF99"/>
                </a:solidFill>
                <a:latin typeface="Arial Black"/>
              </a:rPr>
              <a:t>A More</a:t>
            </a:r>
          </a:p>
          <a:p>
            <a:pPr algn="ctr"/>
            <a:r>
              <a:rPr lang="en-US" sz="2800" kern="10" normalizeH="1">
                <a:ln w="9525">
                  <a:solidFill>
                    <a:srgbClr val="000000"/>
                  </a:solidFill>
                  <a:round/>
                  <a:headEnd/>
                  <a:tailEnd/>
                </a:ln>
                <a:solidFill>
                  <a:srgbClr val="FFFF99"/>
                </a:solidFill>
                <a:latin typeface="Arial Black"/>
              </a:rPr>
              <a:t>Popular Race</a:t>
            </a:r>
          </a:p>
        </p:txBody>
      </p:sp>
      <p:sp>
        <p:nvSpPr>
          <p:cNvPr id="99340" name="Freeform 12"/>
          <p:cNvSpPr>
            <a:spLocks/>
          </p:cNvSpPr>
          <p:nvPr/>
        </p:nvSpPr>
        <p:spPr bwMode="auto">
          <a:xfrm>
            <a:off x="6210300" y="4419600"/>
            <a:ext cx="3086100" cy="1588"/>
          </a:xfrm>
          <a:custGeom>
            <a:avLst/>
            <a:gdLst/>
            <a:ahLst/>
            <a:cxnLst>
              <a:cxn ang="0">
                <a:pos x="0" y="0"/>
              </a:cxn>
              <a:cxn ang="0">
                <a:pos x="1632" y="0"/>
              </a:cxn>
              <a:cxn ang="0">
                <a:pos x="1872" y="0"/>
              </a:cxn>
            </a:cxnLst>
            <a:rect l="0" t="0" r="r" b="b"/>
            <a:pathLst>
              <a:path w="1944" h="1">
                <a:moveTo>
                  <a:pt x="0" y="0"/>
                </a:moveTo>
                <a:cubicBezTo>
                  <a:pt x="660" y="0"/>
                  <a:pt x="1320" y="0"/>
                  <a:pt x="1632" y="0"/>
                </a:cubicBezTo>
                <a:cubicBezTo>
                  <a:pt x="1944" y="0"/>
                  <a:pt x="1908" y="0"/>
                  <a:pt x="1872" y="0"/>
                </a:cubicBezTo>
              </a:path>
            </a:pathLst>
          </a:custGeom>
          <a:noFill/>
          <a:ln w="228600" cap="flat">
            <a:solidFill>
              <a:schemeClr val="tx1"/>
            </a:solidFill>
            <a:prstDash val="sysDot"/>
            <a:round/>
            <a:headEnd/>
            <a:tailEnd type="triangle" w="med" len="med"/>
          </a:ln>
          <a:effectLst/>
        </p:spPr>
        <p:txBody>
          <a:bodyPr/>
          <a:lstStyle/>
          <a:p>
            <a:endParaRPr lang="en-US"/>
          </a:p>
        </p:txBody>
      </p:sp>
      <p:sp>
        <p:nvSpPr>
          <p:cNvPr id="99341" name="Oval 13"/>
          <p:cNvSpPr>
            <a:spLocks noChangeArrowheads="1"/>
          </p:cNvSpPr>
          <p:nvPr/>
        </p:nvSpPr>
        <p:spPr bwMode="auto">
          <a:xfrm>
            <a:off x="5791200" y="41148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99342" name="WordArt 14"/>
          <p:cNvSpPr>
            <a:spLocks noChangeArrowheads="1" noChangeShapeType="1" noTextEdit="1"/>
          </p:cNvSpPr>
          <p:nvPr/>
        </p:nvSpPr>
        <p:spPr bwMode="auto">
          <a:xfrm>
            <a:off x="6934200" y="4648200"/>
            <a:ext cx="2181225" cy="5715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Easier Race</a:t>
            </a:r>
          </a:p>
        </p:txBody>
      </p:sp>
      <p:sp>
        <p:nvSpPr>
          <p:cNvPr id="99343" name="WordArt 15"/>
          <p:cNvSpPr>
            <a:spLocks noChangeArrowheads="1" noChangeShapeType="1" noTextEdit="1"/>
          </p:cNvSpPr>
          <p:nvPr/>
        </p:nvSpPr>
        <p:spPr bwMode="auto">
          <a:xfrm rot="-4460828">
            <a:off x="5715000" y="1295400"/>
            <a:ext cx="3581400" cy="990600"/>
          </a:xfrm>
          <a:prstGeom prst="rect">
            <a:avLst/>
          </a:prstGeom>
        </p:spPr>
        <p:txBody>
          <a:bodyPr spcFirstLastPara="1" wrap="none" fromWordArt="1">
            <a:prstTxWarp prst="textArchDown">
              <a:avLst>
                <a:gd name="adj" fmla="val 649594"/>
              </a:avLst>
            </a:prstTxWarp>
          </a:bodyPr>
          <a:lstStyle/>
          <a:p>
            <a:pPr algn="ctr"/>
            <a:r>
              <a:rPr lang="en-US" sz="2800" kern="10" spc="-140" normalizeH="1">
                <a:ln w="12700">
                  <a:solidFill>
                    <a:srgbClr val="000000"/>
                  </a:solidFill>
                  <a:round/>
                  <a:headEnd/>
                  <a:tailEnd/>
                </a:ln>
                <a:blipFill dpi="0" rotWithShape="0">
                  <a:blip r:embed="rId4">
                    <a:alphaModFix amt="70000"/>
                  </a:blip>
                  <a:srcRect/>
                  <a:tile tx="0" ty="0" sx="100000" sy="100000" flip="none" algn="tl"/>
                </a:blipFill>
                <a:latin typeface="Arial Black"/>
              </a:rPr>
              <a:t>Depart For Worldly</a:t>
            </a:r>
          </a:p>
          <a:p>
            <a:pPr algn="ctr"/>
            <a:r>
              <a:rPr lang="en-US" sz="2800" kern="10" spc="-140" normalizeH="1">
                <a:ln w="12700">
                  <a:solidFill>
                    <a:srgbClr val="000000"/>
                  </a:solidFill>
                  <a:round/>
                  <a:headEnd/>
                  <a:tailEnd/>
                </a:ln>
                <a:blipFill dpi="0" rotWithShape="0">
                  <a:blip r:embed="rId4">
                    <a:alphaModFix amt="70000"/>
                  </a:blip>
                  <a:srcRect/>
                  <a:tile tx="0" ty="0" sx="100000" sy="100000" flip="none" algn="tl"/>
                </a:blipFill>
                <a:latin typeface="Arial Black"/>
              </a:rPr>
              <a:t>ADVANCEMENT</a:t>
            </a:r>
          </a:p>
        </p:txBody>
      </p:sp>
      <p:sp>
        <p:nvSpPr>
          <p:cNvPr id="99344" name="Freeform 16"/>
          <p:cNvSpPr>
            <a:spLocks/>
          </p:cNvSpPr>
          <p:nvPr/>
        </p:nvSpPr>
        <p:spPr bwMode="auto">
          <a:xfrm>
            <a:off x="1295400" y="1714500"/>
            <a:ext cx="4000500" cy="876300"/>
          </a:xfrm>
          <a:custGeom>
            <a:avLst/>
            <a:gdLst/>
            <a:ahLst/>
            <a:cxnLst>
              <a:cxn ang="0">
                <a:pos x="2160" y="552"/>
              </a:cxn>
              <a:cxn ang="0">
                <a:pos x="2160" y="72"/>
              </a:cxn>
              <a:cxn ang="0">
                <a:pos x="0" y="120"/>
              </a:cxn>
            </a:cxnLst>
            <a:rect l="0" t="0" r="r" b="b"/>
            <a:pathLst>
              <a:path w="2520" h="552">
                <a:moveTo>
                  <a:pt x="2160" y="552"/>
                </a:moveTo>
                <a:cubicBezTo>
                  <a:pt x="2340" y="348"/>
                  <a:pt x="2520" y="144"/>
                  <a:pt x="2160" y="72"/>
                </a:cubicBezTo>
                <a:cubicBezTo>
                  <a:pt x="1800" y="0"/>
                  <a:pt x="360" y="112"/>
                  <a:pt x="0" y="120"/>
                </a:cubicBezTo>
              </a:path>
            </a:pathLst>
          </a:custGeom>
          <a:noFill/>
          <a:ln w="165100" cap="flat">
            <a:solidFill>
              <a:srgbClr val="CCFFCC"/>
            </a:solidFill>
            <a:prstDash val="sysDot"/>
            <a:round/>
            <a:headEnd/>
            <a:tailEnd type="triangle" w="med" len="med"/>
          </a:ln>
          <a:effectLst/>
        </p:spPr>
        <p:txBody>
          <a:bodyPr/>
          <a:lstStyle/>
          <a:p>
            <a:endParaRPr lang="en-US"/>
          </a:p>
        </p:txBody>
      </p:sp>
      <p:sp>
        <p:nvSpPr>
          <p:cNvPr id="99345" name="Oval 17"/>
          <p:cNvSpPr>
            <a:spLocks noChangeArrowheads="1"/>
          </p:cNvSpPr>
          <p:nvPr/>
        </p:nvSpPr>
        <p:spPr bwMode="auto">
          <a:xfrm>
            <a:off x="6553200" y="35052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99346" name="Oval 18"/>
          <p:cNvSpPr>
            <a:spLocks noChangeArrowheads="1"/>
          </p:cNvSpPr>
          <p:nvPr/>
        </p:nvSpPr>
        <p:spPr bwMode="auto">
          <a:xfrm>
            <a:off x="3657600" y="20574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99347" name="Oval 19"/>
          <p:cNvSpPr>
            <a:spLocks noChangeArrowheads="1"/>
          </p:cNvSpPr>
          <p:nvPr/>
        </p:nvSpPr>
        <p:spPr bwMode="auto">
          <a:xfrm>
            <a:off x="3733800" y="53340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99348" name="WordArt 20"/>
          <p:cNvSpPr>
            <a:spLocks noChangeArrowheads="1" noChangeShapeType="1" noTextEdit="1"/>
          </p:cNvSpPr>
          <p:nvPr/>
        </p:nvSpPr>
        <p:spPr bwMode="auto">
          <a:xfrm>
            <a:off x="152400" y="2133600"/>
            <a:ext cx="3429000" cy="914400"/>
          </a:xfrm>
          <a:prstGeom prst="rect">
            <a:avLst/>
          </a:prstGeom>
        </p:spPr>
        <p:txBody>
          <a:bodyPr wrap="none" fromWordArt="1">
            <a:prstTxWarp prst="textPlain">
              <a:avLst>
                <a:gd name="adj" fmla="val 50000"/>
              </a:avLst>
            </a:prstTxWarp>
          </a:bodyPr>
          <a:lstStyle/>
          <a:p>
            <a:pPr algn="ctr"/>
            <a:r>
              <a:rPr lang="en-US" sz="3200" kern="10" spc="64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Family &amp; Relationships</a:t>
            </a:r>
          </a:p>
        </p:txBody>
      </p:sp>
      <p:sp>
        <p:nvSpPr>
          <p:cNvPr id="99350" name="AutoShape 22"/>
          <p:cNvSpPr>
            <a:spLocks noChangeArrowheads="1"/>
          </p:cNvSpPr>
          <p:nvPr/>
        </p:nvSpPr>
        <p:spPr bwMode="auto">
          <a:xfrm>
            <a:off x="381000" y="0"/>
            <a:ext cx="8229600" cy="1981200"/>
          </a:xfrm>
          <a:prstGeom prst="cloudCallout">
            <a:avLst>
              <a:gd name="adj1" fmla="val 2144"/>
              <a:gd name="adj2" fmla="val 61139"/>
            </a:avLst>
          </a:prstGeom>
          <a:ln>
            <a:headEnd/>
            <a:tailEnd/>
          </a:ln>
        </p:spPr>
        <p:style>
          <a:lnRef idx="2">
            <a:schemeClr val="accent4"/>
          </a:lnRef>
          <a:fillRef idx="1">
            <a:schemeClr val="lt1"/>
          </a:fillRef>
          <a:effectRef idx="0">
            <a:schemeClr val="accent4"/>
          </a:effectRef>
          <a:fontRef idx="minor">
            <a:schemeClr val="dk1"/>
          </a:fontRef>
        </p:style>
        <p:txBody>
          <a:bodyPr/>
          <a:lstStyle/>
          <a:p>
            <a:pPr algn="ctr"/>
            <a:r>
              <a:rPr lang="en-US" sz="2800">
                <a:solidFill>
                  <a:srgbClr val="000000"/>
                </a:solidFill>
              </a:rPr>
              <a:t>DAVID:</a:t>
            </a:r>
          </a:p>
          <a:p>
            <a:pPr algn="ctr"/>
            <a:r>
              <a:rPr lang="en-US" sz="2800">
                <a:solidFill>
                  <a:srgbClr val="000000"/>
                </a:solidFill>
              </a:rPr>
              <a:t>Despised by older brother</a:t>
            </a:r>
          </a:p>
          <a:p>
            <a:pPr algn="ctr"/>
            <a:r>
              <a:rPr lang="en-US" sz="2800">
                <a:solidFill>
                  <a:srgbClr val="000000"/>
                </a:solidFill>
              </a:rPr>
              <a:t>(1 Sam. 17:28)</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9350"/>
                                        </p:tgtEl>
                                        <p:attrNameLst>
                                          <p:attrName>style.visibility</p:attrName>
                                        </p:attrNameLst>
                                      </p:cBhvr>
                                      <p:to>
                                        <p:strVal val="visible"/>
                                      </p:to>
                                    </p:set>
                                    <p:animEffect transition="in" filter="fade">
                                      <p:cBhvr>
                                        <p:cTn id="7" dur="2000"/>
                                        <p:tgtEl>
                                          <p:spTgt spid="993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9BBE8E0-7B8F-4C93-A18A-C711F9C07BA3}" type="slidenum">
              <a:rPr lang="en-US"/>
              <a:pPr/>
              <a:t>2</a:t>
            </a:fld>
            <a:endParaRPr lang="en-US"/>
          </a:p>
        </p:txBody>
      </p:sp>
      <p:sp>
        <p:nvSpPr>
          <p:cNvPr id="45058" name="Rectangle 2"/>
          <p:cNvSpPr>
            <a:spLocks noGrp="1" noChangeArrowheads="1"/>
          </p:cNvSpPr>
          <p:nvPr>
            <p:ph type="title"/>
          </p:nvPr>
        </p:nvSpPr>
        <p:spPr/>
        <p:txBody>
          <a:bodyPr/>
          <a:lstStyle/>
          <a:p>
            <a:r>
              <a:rPr lang="en-US" sz="7200" dirty="0">
                <a:latin typeface="Heavy Heap" pitchFamily="2" charset="0"/>
              </a:rPr>
              <a:t>Hebrews 12:1, 2</a:t>
            </a:r>
          </a:p>
        </p:txBody>
      </p:sp>
      <p:sp>
        <p:nvSpPr>
          <p:cNvPr id="45059" name="Rectangle 3"/>
          <p:cNvSpPr>
            <a:spLocks noGrp="1" noChangeArrowheads="1"/>
          </p:cNvSpPr>
          <p:nvPr>
            <p:ph type="body" idx="1"/>
          </p:nvPr>
        </p:nvSpPr>
        <p:spPr>
          <a:xfrm>
            <a:off x="457200" y="1600200"/>
            <a:ext cx="8229600" cy="4800600"/>
          </a:xfrm>
        </p:spPr>
        <p:txBody>
          <a:bodyPr/>
          <a:lstStyle/>
          <a:p>
            <a:r>
              <a:rPr lang="en-US" sz="3600"/>
              <a:t>“therefore” (v.1) connects the “cloud of witnesses” with those examples mentioned in previous chapter</a:t>
            </a:r>
          </a:p>
          <a:p>
            <a:r>
              <a:rPr lang="en-US" sz="3600"/>
              <a:t>Bible picture is of a race</a:t>
            </a:r>
          </a:p>
          <a:p>
            <a:pPr lvl="1"/>
            <a:r>
              <a:rPr lang="en-US" sz="3200"/>
              <a:t>life’s race</a:t>
            </a:r>
          </a:p>
          <a:p>
            <a:pPr lvl="1"/>
            <a:r>
              <a:rPr lang="en-US" sz="3200"/>
              <a:t>must run</a:t>
            </a:r>
          </a:p>
          <a:p>
            <a:pPr lvl="1"/>
            <a:r>
              <a:rPr lang="en-US" sz="3200"/>
              <a:t>must have endurance (difficult)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505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50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sz="8800">
                <a:latin typeface="Eras Bold ITC" pitchFamily="34" charset="0"/>
              </a:rPr>
              <a:t>DAVID</a:t>
            </a:r>
          </a:p>
        </p:txBody>
      </p:sp>
      <p:sp>
        <p:nvSpPr>
          <p:cNvPr id="101379" name="Rectangle 3"/>
          <p:cNvSpPr>
            <a:spLocks noGrp="1" noChangeArrowheads="1"/>
          </p:cNvSpPr>
          <p:nvPr>
            <p:ph type="body" sz="half" idx="1"/>
          </p:nvPr>
        </p:nvSpPr>
        <p:spPr>
          <a:xfrm>
            <a:off x="457200" y="1600200"/>
            <a:ext cx="3048000" cy="4530725"/>
          </a:xfrm>
        </p:spPr>
        <p:txBody>
          <a:bodyPr/>
          <a:lstStyle/>
          <a:p>
            <a:pPr algn="ctr">
              <a:buFont typeface="Wingdings" pitchFamily="2" charset="2"/>
              <a:buNone/>
            </a:pPr>
            <a:r>
              <a:rPr lang="en-US" sz="3600" b="1"/>
              <a:t>	Because David did not follow his brother’s example, he:</a:t>
            </a:r>
          </a:p>
        </p:txBody>
      </p:sp>
      <p:sp>
        <p:nvSpPr>
          <p:cNvPr id="101380" name="Rectangle 4"/>
          <p:cNvSpPr>
            <a:spLocks noGrp="1" noChangeArrowheads="1"/>
          </p:cNvSpPr>
          <p:nvPr>
            <p:ph type="body" sz="half" idx="2"/>
          </p:nvPr>
        </p:nvSpPr>
        <p:spPr>
          <a:xfrm>
            <a:off x="3657600" y="1371600"/>
            <a:ext cx="5486400" cy="5486400"/>
          </a:xfrm>
        </p:spPr>
        <p:txBody>
          <a:bodyPr/>
          <a:lstStyle/>
          <a:p>
            <a:r>
              <a:rPr lang="en-US"/>
              <a:t>subdued kingdoms, </a:t>
            </a:r>
          </a:p>
          <a:p>
            <a:r>
              <a:rPr lang="en-US"/>
              <a:t>worked righteousness, </a:t>
            </a:r>
          </a:p>
          <a:p>
            <a:r>
              <a:rPr lang="en-US"/>
              <a:t>obtained promises, </a:t>
            </a:r>
          </a:p>
          <a:p>
            <a:r>
              <a:rPr lang="en-US"/>
              <a:t>stopped the mouth of lions, </a:t>
            </a:r>
          </a:p>
          <a:p>
            <a:r>
              <a:rPr lang="en-US"/>
              <a:t>escaped the sword, </a:t>
            </a:r>
          </a:p>
          <a:p>
            <a:r>
              <a:rPr lang="en-US"/>
              <a:t>was made strong out of weakness, </a:t>
            </a:r>
          </a:p>
          <a:p>
            <a:r>
              <a:rPr lang="en-US"/>
              <a:t>was valiant in battle, </a:t>
            </a:r>
          </a:p>
          <a:p>
            <a:r>
              <a:rPr lang="en-US"/>
              <a:t>and turned to flight the armies of the aliens!</a:t>
            </a:r>
          </a:p>
          <a:p>
            <a:pPr lvl="1" algn="r"/>
            <a:r>
              <a:rPr lang="en-US"/>
              <a:t>Hebrews 11:32-34</a:t>
            </a:r>
          </a:p>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1" nodeType="withEffect">
                                  <p:stCondLst>
                                    <p:cond delay="0"/>
                                  </p:stCondLst>
                                  <p:iterate type="lt">
                                    <p:tmPct val="10000"/>
                                  </p:iterate>
                                  <p:childTnLst>
                                    <p:set>
                                      <p:cBhvr>
                                        <p:cTn id="6" dur="1" fill="hold">
                                          <p:stCondLst>
                                            <p:cond delay="0"/>
                                          </p:stCondLst>
                                        </p:cTn>
                                        <p:tgtEl>
                                          <p:spTgt spid="101378"/>
                                        </p:tgtEl>
                                        <p:attrNameLst>
                                          <p:attrName>style.visibility</p:attrName>
                                        </p:attrNameLst>
                                      </p:cBhvr>
                                      <p:to>
                                        <p:strVal val="visible"/>
                                      </p:to>
                                    </p:set>
                                    <p:animEffect transition="in" filter="fade">
                                      <p:cBhvr>
                                        <p:cTn id="7" dur="2000"/>
                                        <p:tgtEl>
                                          <p:spTgt spid="101378"/>
                                        </p:tgtEl>
                                      </p:cBhvr>
                                    </p:animEffect>
                                    <p:anim calcmode="lin" valueType="num">
                                      <p:cBhvr>
                                        <p:cTn id="8" dur="2000" fill="hold"/>
                                        <p:tgtEl>
                                          <p:spTgt spid="101378"/>
                                        </p:tgtEl>
                                        <p:attrNameLst>
                                          <p:attrName>ppt_w</p:attrName>
                                        </p:attrNameLst>
                                      </p:cBhvr>
                                      <p:tavLst>
                                        <p:tav tm="0" fmla="#ppt_w*sin(2.5*pi*$)">
                                          <p:val>
                                            <p:fltVal val="0"/>
                                          </p:val>
                                        </p:tav>
                                        <p:tav tm="100000">
                                          <p:val>
                                            <p:fltVal val="1"/>
                                          </p:val>
                                        </p:tav>
                                      </p:tavLst>
                                    </p:anim>
                                    <p:anim calcmode="lin" valueType="num">
                                      <p:cBhvr>
                                        <p:cTn id="9" dur="2000" fill="hold"/>
                                        <p:tgtEl>
                                          <p:spTgt spid="101378"/>
                                        </p:tgtEl>
                                        <p:attrNameLst>
                                          <p:attrName>ppt_h</p:attrName>
                                        </p:attrNameLst>
                                      </p:cBhvr>
                                      <p:tavLst>
                                        <p:tav tm="0">
                                          <p:val>
                                            <p:strVal val="#ppt_h"/>
                                          </p:val>
                                        </p:tav>
                                        <p:tav tm="100000">
                                          <p:val>
                                            <p:strVal val="#ppt_h"/>
                                          </p:val>
                                        </p:tav>
                                      </p:tavLst>
                                    </p:anim>
                                  </p:childTnLst>
                                </p:cTn>
                              </p:par>
                              <p:par>
                                <p:cTn id="10" presetID="27" presetClass="emph" presetSubtype="0" repeatCount="indefinite" fill="hold" grpId="0" nodeType="withEffect">
                                  <p:stCondLst>
                                    <p:cond delay="0"/>
                                  </p:stCondLst>
                                  <p:iterate type="lt">
                                    <p:tmPct val="21000"/>
                                  </p:iterate>
                                  <p:childTnLst>
                                    <p:animClr clrSpc="rgb" dir="cw">
                                      <p:cBhvr override="childStyle">
                                        <p:cTn id="11" dur="1500" autoRev="1" fill="hold"/>
                                        <p:tgtEl>
                                          <p:spTgt spid="101378"/>
                                        </p:tgtEl>
                                        <p:attrNameLst>
                                          <p:attrName>style.color</p:attrName>
                                        </p:attrNameLst>
                                      </p:cBhvr>
                                      <p:to>
                                        <a:schemeClr val="bg1"/>
                                      </p:to>
                                    </p:animClr>
                                    <p:animClr clrSpc="rgb" dir="cw">
                                      <p:cBhvr>
                                        <p:cTn id="12" dur="1500" autoRev="1" fill="hold"/>
                                        <p:tgtEl>
                                          <p:spTgt spid="101378"/>
                                        </p:tgtEl>
                                        <p:attrNameLst>
                                          <p:attrName>fillcolor</p:attrName>
                                        </p:attrNameLst>
                                      </p:cBhvr>
                                      <p:to>
                                        <a:schemeClr val="bg1"/>
                                      </p:to>
                                    </p:animClr>
                                    <p:set>
                                      <p:cBhvr>
                                        <p:cTn id="13" dur="1500" autoRev="1" fill="hold"/>
                                        <p:tgtEl>
                                          <p:spTgt spid="101378"/>
                                        </p:tgtEl>
                                        <p:attrNameLst>
                                          <p:attrName>fill.type</p:attrName>
                                        </p:attrNameLst>
                                      </p:cBhvr>
                                      <p:to>
                                        <p:strVal val="solid"/>
                                      </p:to>
                                    </p:set>
                                    <p:set>
                                      <p:cBhvr>
                                        <p:cTn id="14" dur="1500" autoRev="1" fill="hold"/>
                                        <p:tgtEl>
                                          <p:spTgt spid="101378"/>
                                        </p:tgtEl>
                                        <p:attrNameLst>
                                          <p:attrName>fill.on</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101379">
                                            <p:txEl>
                                              <p:pRg st="0" end="0"/>
                                            </p:txEl>
                                          </p:spTgt>
                                        </p:tgtEl>
                                        <p:attrNameLst>
                                          <p:attrName>style.visibility</p:attrName>
                                        </p:attrNameLst>
                                      </p:cBhvr>
                                      <p:to>
                                        <p:strVal val="visible"/>
                                      </p:to>
                                    </p:set>
                                    <p:anim calcmode="lin" valueType="num">
                                      <p:cBhvr>
                                        <p:cTn id="19" dur="2000" fill="hold"/>
                                        <p:tgtEl>
                                          <p:spTgt spid="101379">
                                            <p:txEl>
                                              <p:pRg st="0" end="0"/>
                                            </p:txEl>
                                          </p:spTgt>
                                        </p:tgtEl>
                                        <p:attrNameLst>
                                          <p:attrName>ppt_w</p:attrName>
                                        </p:attrNameLst>
                                      </p:cBhvr>
                                      <p:tavLst>
                                        <p:tav tm="0">
                                          <p:val>
                                            <p:fltVal val="0"/>
                                          </p:val>
                                        </p:tav>
                                        <p:tav tm="100000">
                                          <p:val>
                                            <p:strVal val="#ppt_w"/>
                                          </p:val>
                                        </p:tav>
                                      </p:tavLst>
                                    </p:anim>
                                    <p:anim calcmode="lin" valueType="num">
                                      <p:cBhvr>
                                        <p:cTn id="20" dur="2000" fill="hold"/>
                                        <p:tgtEl>
                                          <p:spTgt spid="101379">
                                            <p:txEl>
                                              <p:pRg st="0" end="0"/>
                                            </p:txEl>
                                          </p:spTgt>
                                        </p:tgtEl>
                                        <p:attrNameLst>
                                          <p:attrName>ppt_h</p:attrName>
                                        </p:attrNameLst>
                                      </p:cBhvr>
                                      <p:tavLst>
                                        <p:tav tm="0">
                                          <p:val>
                                            <p:fltVal val="0"/>
                                          </p:val>
                                        </p:tav>
                                        <p:tav tm="100000">
                                          <p:val>
                                            <p:strVal val="#ppt_h"/>
                                          </p:val>
                                        </p:tav>
                                      </p:tavLst>
                                    </p:anim>
                                    <p:animEffect transition="in" filter="fade">
                                      <p:cBhvr>
                                        <p:cTn id="21" dur="2000"/>
                                        <p:tgtEl>
                                          <p:spTgt spid="101379">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01380">
                                            <p:txEl>
                                              <p:pRg st="0" end="0"/>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01380">
                                            <p:txEl>
                                              <p:pRg st="1" end="1"/>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01380">
                                            <p:txEl>
                                              <p:pRg st="2" end="2"/>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01380">
                                            <p:txEl>
                                              <p:pRg st="3" end="3"/>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01380">
                                            <p:txEl>
                                              <p:pRg st="4" end="4"/>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01380">
                                            <p:txEl>
                                              <p:pRg st="5" end="5"/>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01380">
                                            <p:txEl>
                                              <p:pRg st="6" end="6"/>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101380">
                                            <p:txEl>
                                              <p:pRg st="7" end="7"/>
                                            </p:txEl>
                                          </p:spTgt>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10138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8" grpId="0"/>
      <p:bldP spid="101378" grpId="1"/>
      <p:bldP spid="101379" grpId="0" build="p"/>
      <p:bldP spid="101380"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5"/>
          <p:cNvSpPr>
            <a:spLocks noGrp="1"/>
          </p:cNvSpPr>
          <p:nvPr>
            <p:ph type="sldNum" sz="quarter" idx="12"/>
          </p:nvPr>
        </p:nvSpPr>
        <p:spPr/>
        <p:txBody>
          <a:bodyPr/>
          <a:lstStyle/>
          <a:p>
            <a:fld id="{22A31946-136A-4BD3-A75E-4FE563FEE363}" type="slidenum">
              <a:rPr lang="en-US"/>
              <a:pPr/>
              <a:t>21</a:t>
            </a:fld>
            <a:endParaRPr lang="en-US"/>
          </a:p>
        </p:txBody>
      </p:sp>
      <p:sp>
        <p:nvSpPr>
          <p:cNvPr id="105474" name="WordArt 2"/>
          <p:cNvSpPr>
            <a:spLocks noChangeArrowheads="1" noChangeShapeType="1" noTextEdit="1"/>
          </p:cNvSpPr>
          <p:nvPr/>
        </p:nvSpPr>
        <p:spPr bwMode="auto">
          <a:xfrm rot="-3025821">
            <a:off x="3136900" y="1025525"/>
            <a:ext cx="4371975" cy="3178175"/>
          </a:xfrm>
          <a:prstGeom prst="rect">
            <a:avLst/>
          </a:prstGeom>
        </p:spPr>
        <p:txBody>
          <a:bodyPr wrap="none" fromWordArt="1">
            <a:prstTxWarp prst="textCurveDown">
              <a:avLst>
                <a:gd name="adj" fmla="val 52630"/>
              </a:avLst>
            </a:prstTxWarp>
          </a:bodyPr>
          <a:lstStyle/>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The Race</a:t>
            </a:r>
          </a:p>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Set Before Us</a:t>
            </a:r>
          </a:p>
        </p:txBody>
      </p:sp>
      <p:sp>
        <p:nvSpPr>
          <p:cNvPr id="105475" name="Freeform 3"/>
          <p:cNvSpPr>
            <a:spLocks/>
          </p:cNvSpPr>
          <p:nvPr/>
        </p:nvSpPr>
        <p:spPr bwMode="auto">
          <a:xfrm>
            <a:off x="76200" y="152400"/>
            <a:ext cx="7518400" cy="5626100"/>
          </a:xfrm>
          <a:custGeom>
            <a:avLst/>
            <a:gdLst/>
            <a:ahLst/>
            <a:cxnLst>
              <a:cxn ang="0">
                <a:pos x="0" y="2392"/>
              </a:cxn>
              <a:cxn ang="0">
                <a:pos x="3024" y="1528"/>
              </a:cxn>
              <a:cxn ang="0">
                <a:pos x="4128" y="520"/>
              </a:cxn>
              <a:cxn ang="0">
                <a:pos x="3840" y="40"/>
              </a:cxn>
              <a:cxn ang="0">
                <a:pos x="4512" y="280"/>
              </a:cxn>
              <a:cxn ang="0">
                <a:pos x="4704" y="904"/>
              </a:cxn>
              <a:cxn ang="0">
                <a:pos x="4320" y="1960"/>
              </a:cxn>
              <a:cxn ang="0">
                <a:pos x="3648" y="2728"/>
              </a:cxn>
              <a:cxn ang="0">
                <a:pos x="1920" y="3544"/>
              </a:cxn>
            </a:cxnLst>
            <a:rect l="0" t="0" r="r" b="b"/>
            <a:pathLst>
              <a:path w="4736" h="3544">
                <a:moveTo>
                  <a:pt x="0" y="2392"/>
                </a:moveTo>
                <a:cubicBezTo>
                  <a:pt x="1168" y="2116"/>
                  <a:pt x="2336" y="1840"/>
                  <a:pt x="3024" y="1528"/>
                </a:cubicBezTo>
                <a:cubicBezTo>
                  <a:pt x="3712" y="1216"/>
                  <a:pt x="3992" y="768"/>
                  <a:pt x="4128" y="520"/>
                </a:cubicBezTo>
                <a:cubicBezTo>
                  <a:pt x="4264" y="272"/>
                  <a:pt x="3776" y="80"/>
                  <a:pt x="3840" y="40"/>
                </a:cubicBezTo>
                <a:cubicBezTo>
                  <a:pt x="3904" y="0"/>
                  <a:pt x="4368" y="136"/>
                  <a:pt x="4512" y="280"/>
                </a:cubicBezTo>
                <a:cubicBezTo>
                  <a:pt x="4656" y="424"/>
                  <a:pt x="4736" y="624"/>
                  <a:pt x="4704" y="904"/>
                </a:cubicBezTo>
                <a:cubicBezTo>
                  <a:pt x="4672" y="1184"/>
                  <a:pt x="4496" y="1656"/>
                  <a:pt x="4320" y="1960"/>
                </a:cubicBezTo>
                <a:cubicBezTo>
                  <a:pt x="4144" y="2264"/>
                  <a:pt x="4048" y="2464"/>
                  <a:pt x="3648" y="2728"/>
                </a:cubicBezTo>
                <a:cubicBezTo>
                  <a:pt x="3248" y="2992"/>
                  <a:pt x="2208" y="3408"/>
                  <a:pt x="1920" y="3544"/>
                </a:cubicBezTo>
              </a:path>
            </a:pathLst>
          </a:custGeom>
          <a:solidFill>
            <a:srgbClr val="FFFF00">
              <a:alpha val="23000"/>
            </a:srgbClr>
          </a:solidFill>
          <a:ln w="9525">
            <a:solidFill>
              <a:schemeClr val="tx1"/>
            </a:solidFill>
            <a:round/>
            <a:headEnd/>
            <a:tailEnd/>
          </a:ln>
          <a:effectLst/>
        </p:spPr>
        <p:txBody>
          <a:bodyPr/>
          <a:lstStyle/>
          <a:p>
            <a:endParaRPr lang="en-US"/>
          </a:p>
        </p:txBody>
      </p:sp>
      <p:sp useBgFill="1">
        <p:nvSpPr>
          <p:cNvPr id="105476" name="Freeform 4"/>
          <p:cNvSpPr>
            <a:spLocks/>
          </p:cNvSpPr>
          <p:nvPr/>
        </p:nvSpPr>
        <p:spPr bwMode="auto">
          <a:xfrm>
            <a:off x="0" y="3962400"/>
            <a:ext cx="3581400" cy="2895600"/>
          </a:xfrm>
          <a:custGeom>
            <a:avLst/>
            <a:gdLst/>
            <a:ahLst/>
            <a:cxnLst>
              <a:cxn ang="0">
                <a:pos x="0" y="0"/>
              </a:cxn>
              <a:cxn ang="0">
                <a:pos x="1152" y="480"/>
              </a:cxn>
              <a:cxn ang="0">
                <a:pos x="1680" y="1440"/>
              </a:cxn>
            </a:cxnLst>
            <a:rect l="0" t="0" r="r" b="b"/>
            <a:pathLst>
              <a:path w="1680" h="1440">
                <a:moveTo>
                  <a:pt x="0" y="0"/>
                </a:moveTo>
                <a:cubicBezTo>
                  <a:pt x="436" y="120"/>
                  <a:pt x="872" y="240"/>
                  <a:pt x="1152" y="480"/>
                </a:cubicBezTo>
                <a:cubicBezTo>
                  <a:pt x="1432" y="720"/>
                  <a:pt x="1592" y="1280"/>
                  <a:pt x="1680" y="1440"/>
                </a:cubicBezTo>
              </a:path>
            </a:pathLst>
          </a:custGeom>
          <a:ln w="50800">
            <a:solidFill>
              <a:schemeClr val="folHlink"/>
            </a:solidFill>
            <a:round/>
            <a:headEnd/>
            <a:tailEnd/>
          </a:ln>
          <a:effectLst/>
        </p:spPr>
        <p:txBody>
          <a:bodyPr/>
          <a:lstStyle/>
          <a:p>
            <a:endParaRPr lang="en-US"/>
          </a:p>
        </p:txBody>
      </p:sp>
      <p:sp>
        <p:nvSpPr>
          <p:cNvPr id="105477" name="Text Box 5"/>
          <p:cNvSpPr txBox="1">
            <a:spLocks noChangeArrowheads="1"/>
          </p:cNvSpPr>
          <p:nvPr/>
        </p:nvSpPr>
        <p:spPr bwMode="auto">
          <a:xfrm>
            <a:off x="-15875" y="4419600"/>
            <a:ext cx="1903413" cy="946150"/>
          </a:xfrm>
          <a:prstGeom prst="rect">
            <a:avLst/>
          </a:prstGeom>
          <a:noFill/>
          <a:ln w="9525">
            <a:noFill/>
            <a:miter lim="800000"/>
            <a:headEnd/>
            <a:tailEnd/>
          </a:ln>
          <a:effectLst/>
        </p:spPr>
        <p:txBody>
          <a:bodyPr wrap="none">
            <a:spAutoFit/>
          </a:bodyPr>
          <a:lstStyle/>
          <a:p>
            <a:r>
              <a:rPr lang="en-US" sz="2800"/>
              <a:t>Must Enter</a:t>
            </a:r>
          </a:p>
          <a:p>
            <a:r>
              <a:rPr lang="en-US" sz="2800"/>
              <a:t>2 Tim. 2:5</a:t>
            </a:r>
          </a:p>
        </p:txBody>
      </p:sp>
      <p:sp>
        <p:nvSpPr>
          <p:cNvPr id="105478" name="Text Box 6"/>
          <p:cNvSpPr txBox="1">
            <a:spLocks noChangeArrowheads="1"/>
          </p:cNvSpPr>
          <p:nvPr/>
        </p:nvSpPr>
        <p:spPr bwMode="auto">
          <a:xfrm>
            <a:off x="1352550" y="5943600"/>
            <a:ext cx="1952625" cy="946150"/>
          </a:xfrm>
          <a:prstGeom prst="rect">
            <a:avLst/>
          </a:prstGeom>
          <a:noFill/>
          <a:ln w="9525">
            <a:noFill/>
            <a:miter lim="800000"/>
            <a:headEnd/>
            <a:tailEnd/>
          </a:ln>
          <a:effectLst/>
        </p:spPr>
        <p:txBody>
          <a:bodyPr wrap="none">
            <a:spAutoFit/>
          </a:bodyPr>
          <a:lstStyle/>
          <a:p>
            <a:r>
              <a:rPr lang="en-US" sz="2800"/>
              <a:t>Must Run</a:t>
            </a:r>
          </a:p>
          <a:p>
            <a:r>
              <a:rPr lang="en-US" sz="2800"/>
              <a:t>1 Cor. 9:24ff</a:t>
            </a:r>
          </a:p>
        </p:txBody>
      </p:sp>
      <p:sp>
        <p:nvSpPr>
          <p:cNvPr id="105479" name="Line 7"/>
          <p:cNvSpPr>
            <a:spLocks noChangeShapeType="1"/>
          </p:cNvSpPr>
          <p:nvPr/>
        </p:nvSpPr>
        <p:spPr bwMode="auto">
          <a:xfrm flipV="1">
            <a:off x="228600" y="5181600"/>
            <a:ext cx="2362200" cy="1295400"/>
          </a:xfrm>
          <a:prstGeom prst="line">
            <a:avLst/>
          </a:prstGeom>
          <a:noFill/>
          <a:ln w="307975">
            <a:solidFill>
              <a:schemeClr val="tx1"/>
            </a:solidFill>
            <a:round/>
            <a:headEnd/>
            <a:tailEnd type="triangle" w="sm" len="sm"/>
          </a:ln>
          <a:effectLst/>
        </p:spPr>
        <p:txBody>
          <a:bodyPr/>
          <a:lstStyle/>
          <a:p>
            <a:endParaRPr lang="en-US"/>
          </a:p>
        </p:txBody>
      </p:sp>
      <p:sp>
        <p:nvSpPr>
          <p:cNvPr id="105480" name="Text Box 8"/>
          <p:cNvSpPr txBox="1">
            <a:spLocks noChangeArrowheads="1"/>
          </p:cNvSpPr>
          <p:nvPr/>
        </p:nvSpPr>
        <p:spPr bwMode="auto">
          <a:xfrm rot="-1747954">
            <a:off x="31750" y="5638800"/>
            <a:ext cx="2559050" cy="457200"/>
          </a:xfrm>
          <a:prstGeom prst="rect">
            <a:avLst/>
          </a:prstGeom>
          <a:noFill/>
          <a:ln w="9525">
            <a:noFill/>
            <a:miter lim="800000"/>
            <a:headEnd/>
            <a:tailEnd/>
          </a:ln>
          <a:effectLst/>
        </p:spPr>
        <p:txBody>
          <a:bodyPr wrap="none">
            <a:spAutoFit/>
          </a:bodyPr>
          <a:lstStyle/>
          <a:p>
            <a:r>
              <a:rPr lang="en-US">
                <a:solidFill>
                  <a:schemeClr val="bg1"/>
                </a:solidFill>
              </a:rPr>
              <a:t>H+B+R+C+BAP.</a:t>
            </a:r>
          </a:p>
        </p:txBody>
      </p:sp>
      <p:sp>
        <p:nvSpPr>
          <p:cNvPr id="105481" name="Freeform 9"/>
          <p:cNvSpPr>
            <a:spLocks/>
          </p:cNvSpPr>
          <p:nvPr/>
        </p:nvSpPr>
        <p:spPr bwMode="auto">
          <a:xfrm>
            <a:off x="6477000" y="457200"/>
            <a:ext cx="2552700" cy="3581400"/>
          </a:xfrm>
          <a:custGeom>
            <a:avLst/>
            <a:gdLst/>
            <a:ahLst/>
            <a:cxnLst>
              <a:cxn ang="0">
                <a:pos x="0" y="2256"/>
              </a:cxn>
              <a:cxn ang="0">
                <a:pos x="1344" y="1440"/>
              </a:cxn>
              <a:cxn ang="0">
                <a:pos x="1584" y="0"/>
              </a:cxn>
            </a:cxnLst>
            <a:rect l="0" t="0" r="r" b="b"/>
            <a:pathLst>
              <a:path w="1608" h="2256">
                <a:moveTo>
                  <a:pt x="0" y="2256"/>
                </a:moveTo>
                <a:cubicBezTo>
                  <a:pt x="540" y="2036"/>
                  <a:pt x="1080" y="1816"/>
                  <a:pt x="1344" y="1440"/>
                </a:cubicBezTo>
                <a:cubicBezTo>
                  <a:pt x="1608" y="1064"/>
                  <a:pt x="1544" y="240"/>
                  <a:pt x="1584" y="0"/>
                </a:cubicBezTo>
              </a:path>
            </a:pathLst>
          </a:custGeom>
          <a:noFill/>
          <a:ln w="215900" cap="flat">
            <a:solidFill>
              <a:schemeClr val="tx1"/>
            </a:solidFill>
            <a:prstDash val="sysDot"/>
            <a:round/>
            <a:headEnd/>
            <a:tailEnd type="triangle" w="med" len="med"/>
          </a:ln>
          <a:effectLst/>
        </p:spPr>
        <p:txBody>
          <a:bodyPr/>
          <a:lstStyle/>
          <a:p>
            <a:endParaRPr lang="en-US"/>
          </a:p>
        </p:txBody>
      </p:sp>
      <p:sp>
        <p:nvSpPr>
          <p:cNvPr id="105482" name="Freeform 10"/>
          <p:cNvSpPr>
            <a:spLocks/>
          </p:cNvSpPr>
          <p:nvPr/>
        </p:nvSpPr>
        <p:spPr bwMode="auto">
          <a:xfrm>
            <a:off x="4495800" y="5257800"/>
            <a:ext cx="1981200" cy="1600200"/>
          </a:xfrm>
          <a:custGeom>
            <a:avLst/>
            <a:gdLst/>
            <a:ahLst/>
            <a:cxnLst>
              <a:cxn ang="0">
                <a:pos x="0" y="0"/>
              </a:cxn>
              <a:cxn ang="0">
                <a:pos x="624" y="384"/>
              </a:cxn>
              <a:cxn ang="0">
                <a:pos x="960" y="912"/>
              </a:cxn>
            </a:cxnLst>
            <a:rect l="0" t="0" r="r" b="b"/>
            <a:pathLst>
              <a:path w="960" h="912">
                <a:moveTo>
                  <a:pt x="0" y="0"/>
                </a:moveTo>
                <a:cubicBezTo>
                  <a:pt x="232" y="116"/>
                  <a:pt x="464" y="232"/>
                  <a:pt x="624" y="384"/>
                </a:cubicBezTo>
                <a:cubicBezTo>
                  <a:pt x="784" y="536"/>
                  <a:pt x="904" y="824"/>
                  <a:pt x="960" y="912"/>
                </a:cubicBezTo>
              </a:path>
            </a:pathLst>
          </a:custGeom>
          <a:noFill/>
          <a:ln w="269875" cap="flat">
            <a:solidFill>
              <a:schemeClr val="tx1"/>
            </a:solidFill>
            <a:prstDash val="sysDot"/>
            <a:round/>
            <a:headEnd/>
            <a:tailEnd type="triangle" w="med" len="med"/>
          </a:ln>
          <a:effectLst/>
        </p:spPr>
        <p:txBody>
          <a:bodyPr/>
          <a:lstStyle/>
          <a:p>
            <a:endParaRPr lang="en-US"/>
          </a:p>
        </p:txBody>
      </p:sp>
      <p:sp>
        <p:nvSpPr>
          <p:cNvPr id="105483" name="WordArt 11"/>
          <p:cNvSpPr>
            <a:spLocks noChangeArrowheads="1" noChangeShapeType="1" noTextEdit="1"/>
          </p:cNvSpPr>
          <p:nvPr/>
        </p:nvSpPr>
        <p:spPr bwMode="auto">
          <a:xfrm rot="2659282">
            <a:off x="4733925" y="5257800"/>
            <a:ext cx="2581275" cy="1447800"/>
          </a:xfrm>
          <a:prstGeom prst="rect">
            <a:avLst/>
          </a:prstGeom>
        </p:spPr>
        <p:txBody>
          <a:bodyPr spcFirstLastPara="1" wrap="none" fromWordArt="1">
            <a:prstTxWarp prst="textArchUp">
              <a:avLst>
                <a:gd name="adj" fmla="val 11902382"/>
              </a:avLst>
            </a:prstTxWarp>
          </a:bodyPr>
          <a:lstStyle/>
          <a:p>
            <a:pPr algn="ctr"/>
            <a:r>
              <a:rPr lang="en-US" sz="2800" kern="10" normalizeH="1">
                <a:ln w="9525">
                  <a:solidFill>
                    <a:srgbClr val="000000"/>
                  </a:solidFill>
                  <a:round/>
                  <a:headEnd/>
                  <a:tailEnd/>
                </a:ln>
                <a:solidFill>
                  <a:srgbClr val="FFFF99"/>
                </a:solidFill>
                <a:latin typeface="Arial Black"/>
              </a:rPr>
              <a:t>A More</a:t>
            </a:r>
          </a:p>
          <a:p>
            <a:pPr algn="ctr"/>
            <a:r>
              <a:rPr lang="en-US" sz="2800" kern="10" normalizeH="1">
                <a:ln w="9525">
                  <a:solidFill>
                    <a:srgbClr val="000000"/>
                  </a:solidFill>
                  <a:round/>
                  <a:headEnd/>
                  <a:tailEnd/>
                </a:ln>
                <a:solidFill>
                  <a:srgbClr val="FFFF99"/>
                </a:solidFill>
                <a:latin typeface="Arial Black"/>
              </a:rPr>
              <a:t>Popular Race</a:t>
            </a:r>
          </a:p>
        </p:txBody>
      </p:sp>
      <p:sp>
        <p:nvSpPr>
          <p:cNvPr id="105484" name="Freeform 12"/>
          <p:cNvSpPr>
            <a:spLocks/>
          </p:cNvSpPr>
          <p:nvPr/>
        </p:nvSpPr>
        <p:spPr bwMode="auto">
          <a:xfrm>
            <a:off x="6210300" y="4419600"/>
            <a:ext cx="3086100" cy="1588"/>
          </a:xfrm>
          <a:custGeom>
            <a:avLst/>
            <a:gdLst/>
            <a:ahLst/>
            <a:cxnLst>
              <a:cxn ang="0">
                <a:pos x="0" y="0"/>
              </a:cxn>
              <a:cxn ang="0">
                <a:pos x="1632" y="0"/>
              </a:cxn>
              <a:cxn ang="0">
                <a:pos x="1872" y="0"/>
              </a:cxn>
            </a:cxnLst>
            <a:rect l="0" t="0" r="r" b="b"/>
            <a:pathLst>
              <a:path w="1944" h="1">
                <a:moveTo>
                  <a:pt x="0" y="0"/>
                </a:moveTo>
                <a:cubicBezTo>
                  <a:pt x="660" y="0"/>
                  <a:pt x="1320" y="0"/>
                  <a:pt x="1632" y="0"/>
                </a:cubicBezTo>
                <a:cubicBezTo>
                  <a:pt x="1944" y="0"/>
                  <a:pt x="1908" y="0"/>
                  <a:pt x="1872" y="0"/>
                </a:cubicBezTo>
              </a:path>
            </a:pathLst>
          </a:custGeom>
          <a:noFill/>
          <a:ln w="228600" cap="flat">
            <a:solidFill>
              <a:schemeClr val="tx1"/>
            </a:solidFill>
            <a:prstDash val="sysDot"/>
            <a:round/>
            <a:headEnd/>
            <a:tailEnd type="triangle" w="med" len="med"/>
          </a:ln>
          <a:effectLst/>
        </p:spPr>
        <p:txBody>
          <a:bodyPr/>
          <a:lstStyle/>
          <a:p>
            <a:endParaRPr lang="en-US"/>
          </a:p>
        </p:txBody>
      </p:sp>
      <p:sp>
        <p:nvSpPr>
          <p:cNvPr id="105485" name="Oval 13"/>
          <p:cNvSpPr>
            <a:spLocks noChangeArrowheads="1"/>
          </p:cNvSpPr>
          <p:nvPr/>
        </p:nvSpPr>
        <p:spPr bwMode="auto">
          <a:xfrm>
            <a:off x="5791200" y="41148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05486" name="WordArt 14"/>
          <p:cNvSpPr>
            <a:spLocks noChangeArrowheads="1" noChangeShapeType="1" noTextEdit="1"/>
          </p:cNvSpPr>
          <p:nvPr/>
        </p:nvSpPr>
        <p:spPr bwMode="auto">
          <a:xfrm>
            <a:off x="6934200" y="4648200"/>
            <a:ext cx="2181225" cy="5715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Easier Race</a:t>
            </a:r>
          </a:p>
        </p:txBody>
      </p:sp>
      <p:sp>
        <p:nvSpPr>
          <p:cNvPr id="105487" name="WordArt 15"/>
          <p:cNvSpPr>
            <a:spLocks noChangeArrowheads="1" noChangeShapeType="1" noTextEdit="1"/>
          </p:cNvSpPr>
          <p:nvPr/>
        </p:nvSpPr>
        <p:spPr bwMode="auto">
          <a:xfrm rot="-4460828">
            <a:off x="5715000" y="1295400"/>
            <a:ext cx="3581400" cy="990600"/>
          </a:xfrm>
          <a:prstGeom prst="rect">
            <a:avLst/>
          </a:prstGeom>
        </p:spPr>
        <p:txBody>
          <a:bodyPr spcFirstLastPara="1" wrap="none" fromWordArt="1">
            <a:prstTxWarp prst="textArchDown">
              <a:avLst>
                <a:gd name="adj" fmla="val 649594"/>
              </a:avLst>
            </a:prstTxWarp>
          </a:bodyPr>
          <a:lstStyle/>
          <a:p>
            <a:pPr algn="ctr"/>
            <a:r>
              <a:rPr lang="en-US" sz="2800" kern="10" spc="-140" normalizeH="1">
                <a:ln w="12700">
                  <a:solidFill>
                    <a:srgbClr val="000000"/>
                  </a:solidFill>
                  <a:round/>
                  <a:headEnd/>
                  <a:tailEnd/>
                </a:ln>
                <a:blipFill dpi="0" rotWithShape="0">
                  <a:blip r:embed="rId4">
                    <a:alphaModFix amt="70000"/>
                  </a:blip>
                  <a:srcRect/>
                  <a:tile tx="0" ty="0" sx="100000" sy="100000" flip="none" algn="tl"/>
                </a:blipFill>
                <a:latin typeface="Arial Black"/>
              </a:rPr>
              <a:t>Depart For Worldly</a:t>
            </a:r>
          </a:p>
          <a:p>
            <a:pPr algn="ctr"/>
            <a:r>
              <a:rPr lang="en-US" sz="2800" kern="10" spc="-140" normalizeH="1">
                <a:ln w="12700">
                  <a:solidFill>
                    <a:srgbClr val="000000"/>
                  </a:solidFill>
                  <a:round/>
                  <a:headEnd/>
                  <a:tailEnd/>
                </a:ln>
                <a:blipFill dpi="0" rotWithShape="0">
                  <a:blip r:embed="rId4">
                    <a:alphaModFix amt="70000"/>
                  </a:blip>
                  <a:srcRect/>
                  <a:tile tx="0" ty="0" sx="100000" sy="100000" flip="none" algn="tl"/>
                </a:blipFill>
                <a:latin typeface="Arial Black"/>
              </a:rPr>
              <a:t>ADVANCEMENT</a:t>
            </a:r>
          </a:p>
        </p:txBody>
      </p:sp>
      <p:sp>
        <p:nvSpPr>
          <p:cNvPr id="105488" name="Freeform 16"/>
          <p:cNvSpPr>
            <a:spLocks/>
          </p:cNvSpPr>
          <p:nvPr/>
        </p:nvSpPr>
        <p:spPr bwMode="auto">
          <a:xfrm>
            <a:off x="1295400" y="1714500"/>
            <a:ext cx="4000500" cy="876300"/>
          </a:xfrm>
          <a:custGeom>
            <a:avLst/>
            <a:gdLst/>
            <a:ahLst/>
            <a:cxnLst>
              <a:cxn ang="0">
                <a:pos x="2160" y="552"/>
              </a:cxn>
              <a:cxn ang="0">
                <a:pos x="2160" y="72"/>
              </a:cxn>
              <a:cxn ang="0">
                <a:pos x="0" y="120"/>
              </a:cxn>
            </a:cxnLst>
            <a:rect l="0" t="0" r="r" b="b"/>
            <a:pathLst>
              <a:path w="2520" h="552">
                <a:moveTo>
                  <a:pt x="2160" y="552"/>
                </a:moveTo>
                <a:cubicBezTo>
                  <a:pt x="2340" y="348"/>
                  <a:pt x="2520" y="144"/>
                  <a:pt x="2160" y="72"/>
                </a:cubicBezTo>
                <a:cubicBezTo>
                  <a:pt x="1800" y="0"/>
                  <a:pt x="360" y="112"/>
                  <a:pt x="0" y="120"/>
                </a:cubicBezTo>
              </a:path>
            </a:pathLst>
          </a:custGeom>
          <a:noFill/>
          <a:ln w="165100" cap="flat">
            <a:solidFill>
              <a:srgbClr val="CCFFCC"/>
            </a:solidFill>
            <a:prstDash val="sysDot"/>
            <a:round/>
            <a:headEnd/>
            <a:tailEnd type="triangle" w="med" len="med"/>
          </a:ln>
          <a:effectLst/>
        </p:spPr>
        <p:txBody>
          <a:bodyPr/>
          <a:lstStyle/>
          <a:p>
            <a:endParaRPr lang="en-US"/>
          </a:p>
        </p:txBody>
      </p:sp>
      <p:sp>
        <p:nvSpPr>
          <p:cNvPr id="105489" name="Oval 17"/>
          <p:cNvSpPr>
            <a:spLocks noChangeArrowheads="1"/>
          </p:cNvSpPr>
          <p:nvPr/>
        </p:nvSpPr>
        <p:spPr bwMode="auto">
          <a:xfrm>
            <a:off x="6553200" y="35052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05490" name="Oval 18"/>
          <p:cNvSpPr>
            <a:spLocks noChangeArrowheads="1"/>
          </p:cNvSpPr>
          <p:nvPr/>
        </p:nvSpPr>
        <p:spPr bwMode="auto">
          <a:xfrm>
            <a:off x="3657600" y="20574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05491" name="Oval 19"/>
          <p:cNvSpPr>
            <a:spLocks noChangeArrowheads="1"/>
          </p:cNvSpPr>
          <p:nvPr/>
        </p:nvSpPr>
        <p:spPr bwMode="auto">
          <a:xfrm>
            <a:off x="3733800" y="53340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05492" name="WordArt 20"/>
          <p:cNvSpPr>
            <a:spLocks noChangeArrowheads="1" noChangeShapeType="1" noTextEdit="1"/>
          </p:cNvSpPr>
          <p:nvPr/>
        </p:nvSpPr>
        <p:spPr bwMode="auto">
          <a:xfrm>
            <a:off x="152400" y="2133600"/>
            <a:ext cx="3429000" cy="914400"/>
          </a:xfrm>
          <a:prstGeom prst="rect">
            <a:avLst/>
          </a:prstGeom>
        </p:spPr>
        <p:txBody>
          <a:bodyPr wrap="none" fromWordArt="1">
            <a:prstTxWarp prst="textPlain">
              <a:avLst>
                <a:gd name="adj" fmla="val 50000"/>
              </a:avLst>
            </a:prstTxWarp>
          </a:bodyPr>
          <a:lstStyle/>
          <a:p>
            <a:pPr algn="ctr"/>
            <a:r>
              <a:rPr lang="en-US" sz="3200" kern="10" spc="64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Family &amp; Relationships</a:t>
            </a:r>
          </a:p>
        </p:txBody>
      </p:sp>
      <p:sp>
        <p:nvSpPr>
          <p:cNvPr id="105495" name="AutoShape 23"/>
          <p:cNvSpPr>
            <a:spLocks noChangeArrowheads="1"/>
          </p:cNvSpPr>
          <p:nvPr/>
        </p:nvSpPr>
        <p:spPr bwMode="auto">
          <a:xfrm>
            <a:off x="1447800" y="3200400"/>
            <a:ext cx="7696200" cy="3657600"/>
          </a:xfrm>
          <a:prstGeom prst="cloudCallout">
            <a:avLst>
              <a:gd name="adj1" fmla="val -18296"/>
              <a:gd name="adj2" fmla="val -66495"/>
            </a:avLst>
          </a:prstGeom>
          <a:ln>
            <a:headEnd/>
            <a:tailEnd/>
          </a:ln>
        </p:spPr>
        <p:style>
          <a:lnRef idx="2">
            <a:schemeClr val="accent2"/>
          </a:lnRef>
          <a:fillRef idx="1">
            <a:schemeClr val="lt1"/>
          </a:fillRef>
          <a:effectRef idx="0">
            <a:schemeClr val="accent2"/>
          </a:effectRef>
          <a:fontRef idx="minor">
            <a:schemeClr val="dk1"/>
          </a:fontRef>
        </p:style>
        <p:txBody>
          <a:bodyPr/>
          <a:lstStyle/>
          <a:p>
            <a:pPr algn="ctr"/>
            <a:r>
              <a:rPr lang="en-US" sz="3000">
                <a:solidFill>
                  <a:srgbClr val="000000"/>
                </a:solidFill>
              </a:rPr>
              <a:t>JESUS:</a:t>
            </a:r>
          </a:p>
          <a:p>
            <a:pPr algn="ctr"/>
            <a:r>
              <a:rPr lang="en-US" sz="3000">
                <a:solidFill>
                  <a:srgbClr val="000000"/>
                </a:solidFill>
              </a:rPr>
              <a:t>“and a man’s enemies will be those of his own household”</a:t>
            </a:r>
          </a:p>
          <a:p>
            <a:pPr algn="ctr"/>
            <a:r>
              <a:rPr lang="en-US" sz="3000">
                <a:solidFill>
                  <a:srgbClr val="000000"/>
                </a:solidFill>
              </a:rPr>
              <a:t>(Matt. 10:36)</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105495"/>
                                        </p:tgtEl>
                                        <p:attrNameLst>
                                          <p:attrName>style.visibility</p:attrName>
                                        </p:attrNameLst>
                                      </p:cBhvr>
                                      <p:to>
                                        <p:strVal val="visible"/>
                                      </p:to>
                                    </p:set>
                                    <p:anim calcmode="lin" valueType="num">
                                      <p:cBhvr>
                                        <p:cTn id="7" dur="1000" fill="hold"/>
                                        <p:tgtEl>
                                          <p:spTgt spid="105495"/>
                                        </p:tgtEl>
                                        <p:attrNameLst>
                                          <p:attrName>ppt_w</p:attrName>
                                        </p:attrNameLst>
                                      </p:cBhvr>
                                      <p:tavLst>
                                        <p:tav tm="0">
                                          <p:val>
                                            <p:strVal val="#ppt_w+.3"/>
                                          </p:val>
                                        </p:tav>
                                        <p:tav tm="100000">
                                          <p:val>
                                            <p:strVal val="#ppt_w"/>
                                          </p:val>
                                        </p:tav>
                                      </p:tavLst>
                                    </p:anim>
                                    <p:anim calcmode="lin" valueType="num">
                                      <p:cBhvr>
                                        <p:cTn id="8" dur="1000" fill="hold"/>
                                        <p:tgtEl>
                                          <p:spTgt spid="105495"/>
                                        </p:tgtEl>
                                        <p:attrNameLst>
                                          <p:attrName>ppt_h</p:attrName>
                                        </p:attrNameLst>
                                      </p:cBhvr>
                                      <p:tavLst>
                                        <p:tav tm="0">
                                          <p:val>
                                            <p:strVal val="#ppt_h"/>
                                          </p:val>
                                        </p:tav>
                                        <p:tav tm="100000">
                                          <p:val>
                                            <p:strVal val="#ppt_h"/>
                                          </p:val>
                                        </p:tav>
                                      </p:tavLst>
                                    </p:anim>
                                    <p:animEffect transition="in" filter="fade">
                                      <p:cBhvr>
                                        <p:cTn id="9" dur="1000"/>
                                        <p:tgtEl>
                                          <p:spTgt spid="1054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9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5003906-3881-4E88-B284-0B2AF4F49121}" type="slidenum">
              <a:rPr lang="en-US"/>
              <a:pPr/>
              <a:t>22</a:t>
            </a:fld>
            <a:endParaRPr lang="en-US"/>
          </a:p>
        </p:txBody>
      </p:sp>
      <p:sp>
        <p:nvSpPr>
          <p:cNvPr id="107522" name="Rectangle 2"/>
          <p:cNvSpPr>
            <a:spLocks noGrp="1" noChangeArrowheads="1"/>
          </p:cNvSpPr>
          <p:nvPr>
            <p:ph type="title"/>
          </p:nvPr>
        </p:nvSpPr>
        <p:spPr/>
        <p:txBody>
          <a:bodyPr/>
          <a:lstStyle/>
          <a:p>
            <a:r>
              <a:rPr lang="en-US" b="1">
                <a:latin typeface="Felix Titling" pitchFamily="82" charset="0"/>
              </a:rPr>
              <a:t>Though Jesus’ brothers were unbelievers (Jn. 7:5):</a:t>
            </a:r>
          </a:p>
        </p:txBody>
      </p:sp>
      <p:sp>
        <p:nvSpPr>
          <p:cNvPr id="107523" name="Rectangle 3"/>
          <p:cNvSpPr>
            <a:spLocks noGrp="1" noChangeArrowheads="1"/>
          </p:cNvSpPr>
          <p:nvPr>
            <p:ph type="body" idx="1"/>
          </p:nvPr>
        </p:nvSpPr>
        <p:spPr/>
        <p:txBody>
          <a:bodyPr/>
          <a:lstStyle/>
          <a:p>
            <a:r>
              <a:rPr lang="en-US" sz="3600"/>
              <a:t>He still had to do what was right</a:t>
            </a:r>
          </a:p>
          <a:p>
            <a:r>
              <a:rPr lang="en-US" sz="3600"/>
              <a:t>He still willingly submitted to His heavenly Father’s will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752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68" name="Freeform 24"/>
          <p:cNvSpPr>
            <a:spLocks/>
          </p:cNvSpPr>
          <p:nvPr/>
        </p:nvSpPr>
        <p:spPr bwMode="auto">
          <a:xfrm>
            <a:off x="4991100" y="152400"/>
            <a:ext cx="2400300" cy="1600200"/>
          </a:xfrm>
          <a:custGeom>
            <a:avLst/>
            <a:gdLst/>
            <a:ahLst/>
            <a:cxnLst>
              <a:cxn ang="0">
                <a:pos x="648" y="1008"/>
              </a:cxn>
              <a:cxn ang="0">
                <a:pos x="120" y="816"/>
              </a:cxn>
              <a:cxn ang="0">
                <a:pos x="1368" y="0"/>
              </a:cxn>
            </a:cxnLst>
            <a:rect l="0" t="0" r="r" b="b"/>
            <a:pathLst>
              <a:path w="1368" h="1008">
                <a:moveTo>
                  <a:pt x="648" y="1008"/>
                </a:moveTo>
                <a:cubicBezTo>
                  <a:pt x="324" y="996"/>
                  <a:pt x="0" y="984"/>
                  <a:pt x="120" y="816"/>
                </a:cubicBezTo>
                <a:cubicBezTo>
                  <a:pt x="240" y="648"/>
                  <a:pt x="1160" y="136"/>
                  <a:pt x="1368" y="0"/>
                </a:cubicBezTo>
              </a:path>
            </a:pathLst>
          </a:custGeom>
          <a:noFill/>
          <a:ln w="142875" cap="flat">
            <a:solidFill>
              <a:srgbClr val="00FF00"/>
            </a:solidFill>
            <a:prstDash val="sysDot"/>
            <a:round/>
            <a:headEnd/>
            <a:tailEnd type="triangle" w="med" len="med"/>
          </a:ln>
          <a:effectLst/>
        </p:spPr>
        <p:txBody>
          <a:bodyPr/>
          <a:lstStyle/>
          <a:p>
            <a:endParaRPr lang="en-US"/>
          </a:p>
        </p:txBody>
      </p:sp>
      <p:sp>
        <p:nvSpPr>
          <p:cNvPr id="24" name="Slide Number Placeholder 5"/>
          <p:cNvSpPr>
            <a:spLocks noGrp="1"/>
          </p:cNvSpPr>
          <p:nvPr>
            <p:ph type="sldNum" sz="quarter" idx="12"/>
          </p:nvPr>
        </p:nvSpPr>
        <p:spPr/>
        <p:txBody>
          <a:bodyPr/>
          <a:lstStyle/>
          <a:p>
            <a:fld id="{BC8F8C15-64DE-4E60-A0BA-CEF7A1404944}" type="slidenum">
              <a:rPr lang="en-US"/>
              <a:pPr/>
              <a:t>23</a:t>
            </a:fld>
            <a:endParaRPr lang="en-US"/>
          </a:p>
        </p:txBody>
      </p:sp>
      <p:sp>
        <p:nvSpPr>
          <p:cNvPr id="108546" name="WordArt 2"/>
          <p:cNvSpPr>
            <a:spLocks noChangeArrowheads="1" noChangeShapeType="1" noTextEdit="1"/>
          </p:cNvSpPr>
          <p:nvPr/>
        </p:nvSpPr>
        <p:spPr bwMode="auto">
          <a:xfrm rot="-3025821">
            <a:off x="3136900" y="1025525"/>
            <a:ext cx="4371975" cy="3178175"/>
          </a:xfrm>
          <a:prstGeom prst="rect">
            <a:avLst/>
          </a:prstGeom>
        </p:spPr>
        <p:txBody>
          <a:bodyPr wrap="none" fromWordArt="1">
            <a:prstTxWarp prst="textCurveDown">
              <a:avLst>
                <a:gd name="adj" fmla="val 52630"/>
              </a:avLst>
            </a:prstTxWarp>
          </a:bodyPr>
          <a:lstStyle/>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The Race</a:t>
            </a:r>
          </a:p>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Set Before Us</a:t>
            </a:r>
          </a:p>
        </p:txBody>
      </p:sp>
      <p:sp>
        <p:nvSpPr>
          <p:cNvPr id="108547" name="Freeform 3"/>
          <p:cNvSpPr>
            <a:spLocks/>
          </p:cNvSpPr>
          <p:nvPr/>
        </p:nvSpPr>
        <p:spPr bwMode="auto">
          <a:xfrm>
            <a:off x="76200" y="152400"/>
            <a:ext cx="7518400" cy="5626100"/>
          </a:xfrm>
          <a:custGeom>
            <a:avLst/>
            <a:gdLst/>
            <a:ahLst/>
            <a:cxnLst>
              <a:cxn ang="0">
                <a:pos x="0" y="2392"/>
              </a:cxn>
              <a:cxn ang="0">
                <a:pos x="3024" y="1528"/>
              </a:cxn>
              <a:cxn ang="0">
                <a:pos x="4128" y="520"/>
              </a:cxn>
              <a:cxn ang="0">
                <a:pos x="3840" y="40"/>
              </a:cxn>
              <a:cxn ang="0">
                <a:pos x="4512" y="280"/>
              </a:cxn>
              <a:cxn ang="0">
                <a:pos x="4704" y="904"/>
              </a:cxn>
              <a:cxn ang="0">
                <a:pos x="4320" y="1960"/>
              </a:cxn>
              <a:cxn ang="0">
                <a:pos x="3648" y="2728"/>
              </a:cxn>
              <a:cxn ang="0">
                <a:pos x="1920" y="3544"/>
              </a:cxn>
            </a:cxnLst>
            <a:rect l="0" t="0" r="r" b="b"/>
            <a:pathLst>
              <a:path w="4736" h="3544">
                <a:moveTo>
                  <a:pt x="0" y="2392"/>
                </a:moveTo>
                <a:cubicBezTo>
                  <a:pt x="1168" y="2116"/>
                  <a:pt x="2336" y="1840"/>
                  <a:pt x="3024" y="1528"/>
                </a:cubicBezTo>
                <a:cubicBezTo>
                  <a:pt x="3712" y="1216"/>
                  <a:pt x="3992" y="768"/>
                  <a:pt x="4128" y="520"/>
                </a:cubicBezTo>
                <a:cubicBezTo>
                  <a:pt x="4264" y="272"/>
                  <a:pt x="3776" y="80"/>
                  <a:pt x="3840" y="40"/>
                </a:cubicBezTo>
                <a:cubicBezTo>
                  <a:pt x="3904" y="0"/>
                  <a:pt x="4368" y="136"/>
                  <a:pt x="4512" y="280"/>
                </a:cubicBezTo>
                <a:cubicBezTo>
                  <a:pt x="4656" y="424"/>
                  <a:pt x="4736" y="624"/>
                  <a:pt x="4704" y="904"/>
                </a:cubicBezTo>
                <a:cubicBezTo>
                  <a:pt x="4672" y="1184"/>
                  <a:pt x="4496" y="1656"/>
                  <a:pt x="4320" y="1960"/>
                </a:cubicBezTo>
                <a:cubicBezTo>
                  <a:pt x="4144" y="2264"/>
                  <a:pt x="4048" y="2464"/>
                  <a:pt x="3648" y="2728"/>
                </a:cubicBezTo>
                <a:cubicBezTo>
                  <a:pt x="3248" y="2992"/>
                  <a:pt x="2208" y="3408"/>
                  <a:pt x="1920" y="3544"/>
                </a:cubicBezTo>
              </a:path>
            </a:pathLst>
          </a:custGeom>
          <a:solidFill>
            <a:srgbClr val="FFFF00">
              <a:alpha val="23000"/>
            </a:srgbClr>
          </a:solidFill>
          <a:ln w="9525">
            <a:solidFill>
              <a:schemeClr val="tx1"/>
            </a:solidFill>
            <a:round/>
            <a:headEnd/>
            <a:tailEnd/>
          </a:ln>
          <a:effectLst/>
        </p:spPr>
        <p:txBody>
          <a:bodyPr/>
          <a:lstStyle/>
          <a:p>
            <a:endParaRPr lang="en-US"/>
          </a:p>
        </p:txBody>
      </p:sp>
      <p:sp useBgFill="1">
        <p:nvSpPr>
          <p:cNvPr id="108548" name="Freeform 4"/>
          <p:cNvSpPr>
            <a:spLocks/>
          </p:cNvSpPr>
          <p:nvPr/>
        </p:nvSpPr>
        <p:spPr bwMode="auto">
          <a:xfrm>
            <a:off x="0" y="3962400"/>
            <a:ext cx="3581400" cy="2895600"/>
          </a:xfrm>
          <a:custGeom>
            <a:avLst/>
            <a:gdLst/>
            <a:ahLst/>
            <a:cxnLst>
              <a:cxn ang="0">
                <a:pos x="0" y="0"/>
              </a:cxn>
              <a:cxn ang="0">
                <a:pos x="1152" y="480"/>
              </a:cxn>
              <a:cxn ang="0">
                <a:pos x="1680" y="1440"/>
              </a:cxn>
            </a:cxnLst>
            <a:rect l="0" t="0" r="r" b="b"/>
            <a:pathLst>
              <a:path w="1680" h="1440">
                <a:moveTo>
                  <a:pt x="0" y="0"/>
                </a:moveTo>
                <a:cubicBezTo>
                  <a:pt x="436" y="120"/>
                  <a:pt x="872" y="240"/>
                  <a:pt x="1152" y="480"/>
                </a:cubicBezTo>
                <a:cubicBezTo>
                  <a:pt x="1432" y="720"/>
                  <a:pt x="1592" y="1280"/>
                  <a:pt x="1680" y="1440"/>
                </a:cubicBezTo>
              </a:path>
            </a:pathLst>
          </a:custGeom>
          <a:ln w="50800">
            <a:solidFill>
              <a:schemeClr val="folHlink"/>
            </a:solidFill>
            <a:round/>
            <a:headEnd/>
            <a:tailEnd/>
          </a:ln>
          <a:effectLst/>
        </p:spPr>
        <p:txBody>
          <a:bodyPr/>
          <a:lstStyle/>
          <a:p>
            <a:endParaRPr lang="en-US"/>
          </a:p>
        </p:txBody>
      </p:sp>
      <p:sp>
        <p:nvSpPr>
          <p:cNvPr id="108549" name="Text Box 5"/>
          <p:cNvSpPr txBox="1">
            <a:spLocks noChangeArrowheads="1"/>
          </p:cNvSpPr>
          <p:nvPr/>
        </p:nvSpPr>
        <p:spPr bwMode="auto">
          <a:xfrm>
            <a:off x="-15875" y="4419600"/>
            <a:ext cx="1903413" cy="946150"/>
          </a:xfrm>
          <a:prstGeom prst="rect">
            <a:avLst/>
          </a:prstGeom>
          <a:noFill/>
          <a:ln w="9525">
            <a:noFill/>
            <a:miter lim="800000"/>
            <a:headEnd/>
            <a:tailEnd/>
          </a:ln>
          <a:effectLst/>
        </p:spPr>
        <p:txBody>
          <a:bodyPr wrap="none">
            <a:spAutoFit/>
          </a:bodyPr>
          <a:lstStyle/>
          <a:p>
            <a:r>
              <a:rPr lang="en-US" sz="2800"/>
              <a:t>Must Enter</a:t>
            </a:r>
          </a:p>
          <a:p>
            <a:r>
              <a:rPr lang="en-US" sz="2800"/>
              <a:t>2 Tim. 2:5</a:t>
            </a:r>
          </a:p>
        </p:txBody>
      </p:sp>
      <p:sp>
        <p:nvSpPr>
          <p:cNvPr id="108550" name="Text Box 6"/>
          <p:cNvSpPr txBox="1">
            <a:spLocks noChangeArrowheads="1"/>
          </p:cNvSpPr>
          <p:nvPr/>
        </p:nvSpPr>
        <p:spPr bwMode="auto">
          <a:xfrm>
            <a:off x="1352550" y="5943600"/>
            <a:ext cx="1952625" cy="946150"/>
          </a:xfrm>
          <a:prstGeom prst="rect">
            <a:avLst/>
          </a:prstGeom>
          <a:noFill/>
          <a:ln w="9525">
            <a:noFill/>
            <a:miter lim="800000"/>
            <a:headEnd/>
            <a:tailEnd/>
          </a:ln>
          <a:effectLst/>
        </p:spPr>
        <p:txBody>
          <a:bodyPr wrap="none">
            <a:spAutoFit/>
          </a:bodyPr>
          <a:lstStyle/>
          <a:p>
            <a:r>
              <a:rPr lang="en-US" sz="2800"/>
              <a:t>Must Run</a:t>
            </a:r>
          </a:p>
          <a:p>
            <a:r>
              <a:rPr lang="en-US" sz="2800"/>
              <a:t>1 Cor. 9:24ff</a:t>
            </a:r>
          </a:p>
        </p:txBody>
      </p:sp>
      <p:sp>
        <p:nvSpPr>
          <p:cNvPr id="108551" name="Line 7"/>
          <p:cNvSpPr>
            <a:spLocks noChangeShapeType="1"/>
          </p:cNvSpPr>
          <p:nvPr/>
        </p:nvSpPr>
        <p:spPr bwMode="auto">
          <a:xfrm flipV="1">
            <a:off x="228600" y="5181600"/>
            <a:ext cx="2362200" cy="1295400"/>
          </a:xfrm>
          <a:prstGeom prst="line">
            <a:avLst/>
          </a:prstGeom>
          <a:noFill/>
          <a:ln w="307975">
            <a:solidFill>
              <a:schemeClr val="tx1"/>
            </a:solidFill>
            <a:round/>
            <a:headEnd/>
            <a:tailEnd type="triangle" w="sm" len="sm"/>
          </a:ln>
          <a:effectLst/>
        </p:spPr>
        <p:txBody>
          <a:bodyPr/>
          <a:lstStyle/>
          <a:p>
            <a:endParaRPr lang="en-US"/>
          </a:p>
        </p:txBody>
      </p:sp>
      <p:sp>
        <p:nvSpPr>
          <p:cNvPr id="108552" name="Text Box 8"/>
          <p:cNvSpPr txBox="1">
            <a:spLocks noChangeArrowheads="1"/>
          </p:cNvSpPr>
          <p:nvPr/>
        </p:nvSpPr>
        <p:spPr bwMode="auto">
          <a:xfrm rot="-1747954">
            <a:off x="31750" y="5638800"/>
            <a:ext cx="2559050" cy="457200"/>
          </a:xfrm>
          <a:prstGeom prst="rect">
            <a:avLst/>
          </a:prstGeom>
          <a:noFill/>
          <a:ln w="9525">
            <a:noFill/>
            <a:miter lim="800000"/>
            <a:headEnd/>
            <a:tailEnd/>
          </a:ln>
          <a:effectLst/>
        </p:spPr>
        <p:txBody>
          <a:bodyPr wrap="none">
            <a:spAutoFit/>
          </a:bodyPr>
          <a:lstStyle/>
          <a:p>
            <a:r>
              <a:rPr lang="en-US">
                <a:solidFill>
                  <a:schemeClr val="bg1"/>
                </a:solidFill>
              </a:rPr>
              <a:t>H+B+R+C+BAP.</a:t>
            </a:r>
          </a:p>
        </p:txBody>
      </p:sp>
      <p:sp>
        <p:nvSpPr>
          <p:cNvPr id="108553" name="Freeform 9"/>
          <p:cNvSpPr>
            <a:spLocks/>
          </p:cNvSpPr>
          <p:nvPr/>
        </p:nvSpPr>
        <p:spPr bwMode="auto">
          <a:xfrm>
            <a:off x="6477000" y="457200"/>
            <a:ext cx="2552700" cy="3581400"/>
          </a:xfrm>
          <a:custGeom>
            <a:avLst/>
            <a:gdLst/>
            <a:ahLst/>
            <a:cxnLst>
              <a:cxn ang="0">
                <a:pos x="0" y="2256"/>
              </a:cxn>
              <a:cxn ang="0">
                <a:pos x="1344" y="1440"/>
              </a:cxn>
              <a:cxn ang="0">
                <a:pos x="1584" y="0"/>
              </a:cxn>
            </a:cxnLst>
            <a:rect l="0" t="0" r="r" b="b"/>
            <a:pathLst>
              <a:path w="1608" h="2256">
                <a:moveTo>
                  <a:pt x="0" y="2256"/>
                </a:moveTo>
                <a:cubicBezTo>
                  <a:pt x="540" y="2036"/>
                  <a:pt x="1080" y="1816"/>
                  <a:pt x="1344" y="1440"/>
                </a:cubicBezTo>
                <a:cubicBezTo>
                  <a:pt x="1608" y="1064"/>
                  <a:pt x="1544" y="240"/>
                  <a:pt x="1584" y="0"/>
                </a:cubicBezTo>
              </a:path>
            </a:pathLst>
          </a:custGeom>
          <a:noFill/>
          <a:ln w="215900" cap="flat">
            <a:solidFill>
              <a:schemeClr val="tx1"/>
            </a:solidFill>
            <a:prstDash val="sysDot"/>
            <a:round/>
            <a:headEnd/>
            <a:tailEnd type="triangle" w="med" len="med"/>
          </a:ln>
          <a:effectLst/>
        </p:spPr>
        <p:txBody>
          <a:bodyPr/>
          <a:lstStyle/>
          <a:p>
            <a:endParaRPr lang="en-US"/>
          </a:p>
        </p:txBody>
      </p:sp>
      <p:sp>
        <p:nvSpPr>
          <p:cNvPr id="108554" name="Freeform 10"/>
          <p:cNvSpPr>
            <a:spLocks/>
          </p:cNvSpPr>
          <p:nvPr/>
        </p:nvSpPr>
        <p:spPr bwMode="auto">
          <a:xfrm>
            <a:off x="4495800" y="5257800"/>
            <a:ext cx="1981200" cy="1600200"/>
          </a:xfrm>
          <a:custGeom>
            <a:avLst/>
            <a:gdLst/>
            <a:ahLst/>
            <a:cxnLst>
              <a:cxn ang="0">
                <a:pos x="0" y="0"/>
              </a:cxn>
              <a:cxn ang="0">
                <a:pos x="624" y="384"/>
              </a:cxn>
              <a:cxn ang="0">
                <a:pos x="960" y="912"/>
              </a:cxn>
            </a:cxnLst>
            <a:rect l="0" t="0" r="r" b="b"/>
            <a:pathLst>
              <a:path w="960" h="912">
                <a:moveTo>
                  <a:pt x="0" y="0"/>
                </a:moveTo>
                <a:cubicBezTo>
                  <a:pt x="232" y="116"/>
                  <a:pt x="464" y="232"/>
                  <a:pt x="624" y="384"/>
                </a:cubicBezTo>
                <a:cubicBezTo>
                  <a:pt x="784" y="536"/>
                  <a:pt x="904" y="824"/>
                  <a:pt x="960" y="912"/>
                </a:cubicBezTo>
              </a:path>
            </a:pathLst>
          </a:custGeom>
          <a:noFill/>
          <a:ln w="269875" cap="flat">
            <a:solidFill>
              <a:schemeClr val="tx1"/>
            </a:solidFill>
            <a:prstDash val="sysDot"/>
            <a:round/>
            <a:headEnd/>
            <a:tailEnd type="triangle" w="med" len="med"/>
          </a:ln>
          <a:effectLst/>
        </p:spPr>
        <p:txBody>
          <a:bodyPr/>
          <a:lstStyle/>
          <a:p>
            <a:endParaRPr lang="en-US"/>
          </a:p>
        </p:txBody>
      </p:sp>
      <p:sp>
        <p:nvSpPr>
          <p:cNvPr id="108555" name="WordArt 11"/>
          <p:cNvSpPr>
            <a:spLocks noChangeArrowheads="1" noChangeShapeType="1" noTextEdit="1"/>
          </p:cNvSpPr>
          <p:nvPr/>
        </p:nvSpPr>
        <p:spPr bwMode="auto">
          <a:xfrm rot="2659282">
            <a:off x="4733925" y="5257800"/>
            <a:ext cx="2581275" cy="1447800"/>
          </a:xfrm>
          <a:prstGeom prst="rect">
            <a:avLst/>
          </a:prstGeom>
        </p:spPr>
        <p:txBody>
          <a:bodyPr spcFirstLastPara="1" wrap="none" fromWordArt="1">
            <a:prstTxWarp prst="textArchUp">
              <a:avLst>
                <a:gd name="adj" fmla="val 11902382"/>
              </a:avLst>
            </a:prstTxWarp>
          </a:bodyPr>
          <a:lstStyle/>
          <a:p>
            <a:pPr algn="ctr"/>
            <a:r>
              <a:rPr lang="en-US" sz="2800" kern="10" normalizeH="1">
                <a:ln w="9525">
                  <a:solidFill>
                    <a:srgbClr val="000000"/>
                  </a:solidFill>
                  <a:round/>
                  <a:headEnd/>
                  <a:tailEnd/>
                </a:ln>
                <a:solidFill>
                  <a:srgbClr val="FFFF99"/>
                </a:solidFill>
                <a:latin typeface="Arial Black"/>
              </a:rPr>
              <a:t>A More</a:t>
            </a:r>
          </a:p>
          <a:p>
            <a:pPr algn="ctr"/>
            <a:r>
              <a:rPr lang="en-US" sz="2800" kern="10" normalizeH="1">
                <a:ln w="9525">
                  <a:solidFill>
                    <a:srgbClr val="000000"/>
                  </a:solidFill>
                  <a:round/>
                  <a:headEnd/>
                  <a:tailEnd/>
                </a:ln>
                <a:solidFill>
                  <a:srgbClr val="FFFF99"/>
                </a:solidFill>
                <a:latin typeface="Arial Black"/>
              </a:rPr>
              <a:t>Popular Race</a:t>
            </a:r>
          </a:p>
        </p:txBody>
      </p:sp>
      <p:sp>
        <p:nvSpPr>
          <p:cNvPr id="108556" name="Freeform 12"/>
          <p:cNvSpPr>
            <a:spLocks/>
          </p:cNvSpPr>
          <p:nvPr/>
        </p:nvSpPr>
        <p:spPr bwMode="auto">
          <a:xfrm>
            <a:off x="6210300" y="4419600"/>
            <a:ext cx="3086100" cy="1588"/>
          </a:xfrm>
          <a:custGeom>
            <a:avLst/>
            <a:gdLst/>
            <a:ahLst/>
            <a:cxnLst>
              <a:cxn ang="0">
                <a:pos x="0" y="0"/>
              </a:cxn>
              <a:cxn ang="0">
                <a:pos x="1632" y="0"/>
              </a:cxn>
              <a:cxn ang="0">
                <a:pos x="1872" y="0"/>
              </a:cxn>
            </a:cxnLst>
            <a:rect l="0" t="0" r="r" b="b"/>
            <a:pathLst>
              <a:path w="1944" h="1">
                <a:moveTo>
                  <a:pt x="0" y="0"/>
                </a:moveTo>
                <a:cubicBezTo>
                  <a:pt x="660" y="0"/>
                  <a:pt x="1320" y="0"/>
                  <a:pt x="1632" y="0"/>
                </a:cubicBezTo>
                <a:cubicBezTo>
                  <a:pt x="1944" y="0"/>
                  <a:pt x="1908" y="0"/>
                  <a:pt x="1872" y="0"/>
                </a:cubicBezTo>
              </a:path>
            </a:pathLst>
          </a:custGeom>
          <a:noFill/>
          <a:ln w="228600" cap="flat">
            <a:solidFill>
              <a:schemeClr val="tx1"/>
            </a:solidFill>
            <a:prstDash val="sysDot"/>
            <a:round/>
            <a:headEnd/>
            <a:tailEnd type="triangle" w="med" len="med"/>
          </a:ln>
          <a:effectLst/>
        </p:spPr>
        <p:txBody>
          <a:bodyPr/>
          <a:lstStyle/>
          <a:p>
            <a:endParaRPr lang="en-US"/>
          </a:p>
        </p:txBody>
      </p:sp>
      <p:sp>
        <p:nvSpPr>
          <p:cNvPr id="108557" name="Oval 13"/>
          <p:cNvSpPr>
            <a:spLocks noChangeArrowheads="1"/>
          </p:cNvSpPr>
          <p:nvPr/>
        </p:nvSpPr>
        <p:spPr bwMode="auto">
          <a:xfrm>
            <a:off x="5791200" y="41148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08558" name="WordArt 14"/>
          <p:cNvSpPr>
            <a:spLocks noChangeArrowheads="1" noChangeShapeType="1" noTextEdit="1"/>
          </p:cNvSpPr>
          <p:nvPr/>
        </p:nvSpPr>
        <p:spPr bwMode="auto">
          <a:xfrm>
            <a:off x="6934200" y="4648200"/>
            <a:ext cx="2181225" cy="5715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Easier Race</a:t>
            </a:r>
          </a:p>
        </p:txBody>
      </p:sp>
      <p:sp>
        <p:nvSpPr>
          <p:cNvPr id="108559" name="WordArt 15"/>
          <p:cNvSpPr>
            <a:spLocks noChangeArrowheads="1" noChangeShapeType="1" noTextEdit="1"/>
          </p:cNvSpPr>
          <p:nvPr/>
        </p:nvSpPr>
        <p:spPr bwMode="auto">
          <a:xfrm rot="-4460828">
            <a:off x="5715000" y="1295400"/>
            <a:ext cx="3581400" cy="990600"/>
          </a:xfrm>
          <a:prstGeom prst="rect">
            <a:avLst/>
          </a:prstGeom>
        </p:spPr>
        <p:txBody>
          <a:bodyPr spcFirstLastPara="1" wrap="none" fromWordArt="1">
            <a:prstTxWarp prst="textArchDown">
              <a:avLst>
                <a:gd name="adj" fmla="val 649594"/>
              </a:avLst>
            </a:prstTxWarp>
          </a:bodyPr>
          <a:lstStyle/>
          <a:p>
            <a:pPr algn="ctr"/>
            <a:r>
              <a:rPr lang="en-US" sz="2800" kern="10" spc="-140" normalizeH="1">
                <a:ln w="12700">
                  <a:solidFill>
                    <a:srgbClr val="000000"/>
                  </a:solidFill>
                  <a:round/>
                  <a:headEnd/>
                  <a:tailEnd/>
                </a:ln>
                <a:blipFill dpi="0" rotWithShape="0">
                  <a:blip r:embed="rId3">
                    <a:alphaModFix amt="70000"/>
                  </a:blip>
                  <a:srcRect/>
                  <a:tile tx="0" ty="0" sx="100000" sy="100000" flip="none" algn="tl"/>
                </a:blipFill>
                <a:latin typeface="Arial Black"/>
              </a:rPr>
              <a:t>Depart For Worldly</a:t>
            </a:r>
          </a:p>
          <a:p>
            <a:pPr algn="ctr"/>
            <a:r>
              <a:rPr lang="en-US" sz="2800" kern="10" spc="-140" normalizeH="1">
                <a:ln w="12700">
                  <a:solidFill>
                    <a:srgbClr val="000000"/>
                  </a:solidFill>
                  <a:round/>
                  <a:headEnd/>
                  <a:tailEnd/>
                </a:ln>
                <a:blipFill dpi="0" rotWithShape="0">
                  <a:blip r:embed="rId3">
                    <a:alphaModFix amt="70000"/>
                  </a:blip>
                  <a:srcRect/>
                  <a:tile tx="0" ty="0" sx="100000" sy="100000" flip="none" algn="tl"/>
                </a:blipFill>
                <a:latin typeface="Arial Black"/>
              </a:rPr>
              <a:t>ADVANCEMENT</a:t>
            </a:r>
          </a:p>
        </p:txBody>
      </p:sp>
      <p:sp>
        <p:nvSpPr>
          <p:cNvPr id="108560" name="Freeform 16"/>
          <p:cNvSpPr>
            <a:spLocks/>
          </p:cNvSpPr>
          <p:nvPr/>
        </p:nvSpPr>
        <p:spPr bwMode="auto">
          <a:xfrm rot="-612728">
            <a:off x="1295400" y="1714500"/>
            <a:ext cx="4000500" cy="876300"/>
          </a:xfrm>
          <a:custGeom>
            <a:avLst/>
            <a:gdLst/>
            <a:ahLst/>
            <a:cxnLst>
              <a:cxn ang="0">
                <a:pos x="2160" y="552"/>
              </a:cxn>
              <a:cxn ang="0">
                <a:pos x="2160" y="72"/>
              </a:cxn>
              <a:cxn ang="0">
                <a:pos x="0" y="120"/>
              </a:cxn>
            </a:cxnLst>
            <a:rect l="0" t="0" r="r" b="b"/>
            <a:pathLst>
              <a:path w="2520" h="552">
                <a:moveTo>
                  <a:pt x="2160" y="552"/>
                </a:moveTo>
                <a:cubicBezTo>
                  <a:pt x="2340" y="348"/>
                  <a:pt x="2520" y="144"/>
                  <a:pt x="2160" y="72"/>
                </a:cubicBezTo>
                <a:cubicBezTo>
                  <a:pt x="1800" y="0"/>
                  <a:pt x="360" y="112"/>
                  <a:pt x="0" y="120"/>
                </a:cubicBezTo>
              </a:path>
            </a:pathLst>
          </a:custGeom>
          <a:noFill/>
          <a:ln w="165100" cap="flat">
            <a:solidFill>
              <a:schemeClr val="tx1"/>
            </a:solidFill>
            <a:prstDash val="sysDot"/>
            <a:round/>
            <a:headEnd/>
            <a:tailEnd type="triangle" w="med" len="med"/>
          </a:ln>
          <a:effectLst/>
        </p:spPr>
        <p:txBody>
          <a:bodyPr/>
          <a:lstStyle/>
          <a:p>
            <a:endParaRPr lang="en-US"/>
          </a:p>
        </p:txBody>
      </p:sp>
      <p:sp>
        <p:nvSpPr>
          <p:cNvPr id="108561" name="Oval 17"/>
          <p:cNvSpPr>
            <a:spLocks noChangeArrowheads="1"/>
          </p:cNvSpPr>
          <p:nvPr/>
        </p:nvSpPr>
        <p:spPr bwMode="auto">
          <a:xfrm>
            <a:off x="6553200" y="35052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08562" name="Oval 18"/>
          <p:cNvSpPr>
            <a:spLocks noChangeArrowheads="1"/>
          </p:cNvSpPr>
          <p:nvPr/>
        </p:nvSpPr>
        <p:spPr bwMode="auto">
          <a:xfrm>
            <a:off x="3657600" y="20574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08563" name="Oval 19"/>
          <p:cNvSpPr>
            <a:spLocks noChangeArrowheads="1"/>
          </p:cNvSpPr>
          <p:nvPr/>
        </p:nvSpPr>
        <p:spPr bwMode="auto">
          <a:xfrm>
            <a:off x="3733800" y="53340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08564" name="WordArt 20"/>
          <p:cNvSpPr>
            <a:spLocks noChangeArrowheads="1" noChangeShapeType="1" noTextEdit="1"/>
          </p:cNvSpPr>
          <p:nvPr/>
        </p:nvSpPr>
        <p:spPr bwMode="auto">
          <a:xfrm>
            <a:off x="152400" y="2133600"/>
            <a:ext cx="3429000" cy="914400"/>
          </a:xfrm>
          <a:prstGeom prst="rect">
            <a:avLst/>
          </a:prstGeom>
        </p:spPr>
        <p:txBody>
          <a:bodyPr wrap="none" fromWordArt="1">
            <a:prstTxWarp prst="textPlain">
              <a:avLst>
                <a:gd name="adj" fmla="val 50000"/>
              </a:avLst>
            </a:prstTxWarp>
          </a:bodyPr>
          <a:lstStyle/>
          <a:p>
            <a:pPr algn="ctr"/>
            <a:r>
              <a:rPr lang="en-US" sz="3200" kern="10" spc="64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Family &amp; Relationships</a:t>
            </a:r>
          </a:p>
        </p:txBody>
      </p:sp>
      <p:sp>
        <p:nvSpPr>
          <p:cNvPr id="108569" name="Oval 25"/>
          <p:cNvSpPr>
            <a:spLocks noChangeArrowheads="1"/>
          </p:cNvSpPr>
          <p:nvPr/>
        </p:nvSpPr>
        <p:spPr bwMode="auto">
          <a:xfrm>
            <a:off x="5334000" y="10668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08570" name="WordArt 26"/>
          <p:cNvSpPr>
            <a:spLocks noChangeArrowheads="1" noChangeShapeType="1" noTextEdit="1"/>
          </p:cNvSpPr>
          <p:nvPr/>
        </p:nvSpPr>
        <p:spPr bwMode="auto">
          <a:xfrm rot="-2653672">
            <a:off x="4210050" y="152400"/>
            <a:ext cx="2724150" cy="831850"/>
          </a:xfrm>
          <a:prstGeom prst="rect">
            <a:avLst/>
          </a:prstGeom>
        </p:spPr>
        <p:txBody>
          <a:bodyPr wrap="none" fromWordArt="1">
            <a:prstTxWarp prst="textDeflateBottom">
              <a:avLst>
                <a:gd name="adj" fmla="val 76472"/>
              </a:avLst>
            </a:prstTxWarp>
            <a:scene3d>
              <a:camera prst="legacyPerspectiveFront">
                <a:rot lat="19799999" lon="19439998" rev="0"/>
              </a:camera>
              <a:lightRig rig="legacyNormal2" dir="t"/>
            </a:scene3d>
            <a:sp3d extrusionH="354000" prstMaterial="legacyMatte">
              <a:extrusionClr>
                <a:srgbClr val="939676"/>
              </a:extrusionClr>
            </a:sp3d>
          </a:bodyPr>
          <a:lstStyle/>
          <a:p>
            <a:pPr algn="ctr"/>
            <a:r>
              <a:rPr lang="en-US" sz="3600" kern="10" dirty="0">
                <a:ln w="9525">
                  <a:round/>
                  <a:headEnd/>
                  <a:tailEnd/>
                </a:ln>
                <a:gradFill rotWithShape="0">
                  <a:gsLst>
                    <a:gs pos="0">
                      <a:srgbClr val="707070"/>
                    </a:gs>
                    <a:gs pos="50000">
                      <a:srgbClr val="FFFFFF"/>
                    </a:gs>
                    <a:gs pos="100000">
                      <a:srgbClr val="707070"/>
                    </a:gs>
                  </a:gsLst>
                  <a:lin ang="5353672" scaled="1"/>
                </a:gradFill>
                <a:latin typeface="Impact"/>
              </a:rPr>
              <a:t>Too Much Cost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108569"/>
                                        </p:tgtEl>
                                        <p:attrNameLst>
                                          <p:attrName>style.visibility</p:attrName>
                                        </p:attrNameLst>
                                      </p:cBhvr>
                                      <p:to>
                                        <p:strVal val="visible"/>
                                      </p:to>
                                    </p:set>
                                    <p:animEffect transition="in" filter="wedge">
                                      <p:cBhvr>
                                        <p:cTn id="7" dur="2000"/>
                                        <p:tgtEl>
                                          <p:spTgt spid="108569"/>
                                        </p:tgtEl>
                                      </p:cBhvr>
                                    </p:animEffect>
                                  </p:childTnLst>
                                </p:cTn>
                              </p:par>
                              <p:par>
                                <p:cTn id="8" presetID="53" presetClass="entr" presetSubtype="0" fill="hold" grpId="0" nodeType="withEffect">
                                  <p:stCondLst>
                                    <p:cond delay="0"/>
                                  </p:stCondLst>
                                  <p:childTnLst>
                                    <p:set>
                                      <p:cBhvr>
                                        <p:cTn id="9" dur="1" fill="hold">
                                          <p:stCondLst>
                                            <p:cond delay="0"/>
                                          </p:stCondLst>
                                        </p:cTn>
                                        <p:tgtEl>
                                          <p:spTgt spid="108568"/>
                                        </p:tgtEl>
                                        <p:attrNameLst>
                                          <p:attrName>style.visibility</p:attrName>
                                        </p:attrNameLst>
                                      </p:cBhvr>
                                      <p:to>
                                        <p:strVal val="visible"/>
                                      </p:to>
                                    </p:set>
                                    <p:anim calcmode="lin" valueType="num">
                                      <p:cBhvr>
                                        <p:cTn id="10" dur="500" fill="hold"/>
                                        <p:tgtEl>
                                          <p:spTgt spid="108568"/>
                                        </p:tgtEl>
                                        <p:attrNameLst>
                                          <p:attrName>ppt_w</p:attrName>
                                        </p:attrNameLst>
                                      </p:cBhvr>
                                      <p:tavLst>
                                        <p:tav tm="0">
                                          <p:val>
                                            <p:fltVal val="0"/>
                                          </p:val>
                                        </p:tav>
                                        <p:tav tm="100000">
                                          <p:val>
                                            <p:strVal val="#ppt_w"/>
                                          </p:val>
                                        </p:tav>
                                      </p:tavLst>
                                    </p:anim>
                                    <p:anim calcmode="lin" valueType="num">
                                      <p:cBhvr>
                                        <p:cTn id="11" dur="500" fill="hold"/>
                                        <p:tgtEl>
                                          <p:spTgt spid="108568"/>
                                        </p:tgtEl>
                                        <p:attrNameLst>
                                          <p:attrName>ppt_h</p:attrName>
                                        </p:attrNameLst>
                                      </p:cBhvr>
                                      <p:tavLst>
                                        <p:tav tm="0">
                                          <p:val>
                                            <p:fltVal val="0"/>
                                          </p:val>
                                        </p:tav>
                                        <p:tav tm="100000">
                                          <p:val>
                                            <p:strVal val="#ppt_h"/>
                                          </p:val>
                                        </p:tav>
                                      </p:tavLst>
                                    </p:anim>
                                    <p:animEffect transition="in" filter="fade">
                                      <p:cBhvr>
                                        <p:cTn id="12" dur="500"/>
                                        <p:tgtEl>
                                          <p:spTgt spid="108568"/>
                                        </p:tgtEl>
                                      </p:cBhvr>
                                    </p:animEffect>
                                  </p:childTnLst>
                                </p:cTn>
                              </p:par>
                            </p:childTnLst>
                          </p:cTn>
                        </p:par>
                        <p:par>
                          <p:cTn id="13" fill="hold">
                            <p:stCondLst>
                              <p:cond delay="2000"/>
                            </p:stCondLst>
                            <p:childTnLst>
                              <p:par>
                                <p:cTn id="14" presetID="10" presetClass="entr" presetSubtype="0" fill="hold" grpId="0" nodeType="afterEffect">
                                  <p:stCondLst>
                                    <p:cond delay="0"/>
                                  </p:stCondLst>
                                  <p:childTnLst>
                                    <p:set>
                                      <p:cBhvr>
                                        <p:cTn id="15" dur="1" fill="hold">
                                          <p:stCondLst>
                                            <p:cond delay="0"/>
                                          </p:stCondLst>
                                        </p:cTn>
                                        <p:tgtEl>
                                          <p:spTgt spid="108570"/>
                                        </p:tgtEl>
                                        <p:attrNameLst>
                                          <p:attrName>style.visibility</p:attrName>
                                        </p:attrNameLst>
                                      </p:cBhvr>
                                      <p:to>
                                        <p:strVal val="visible"/>
                                      </p:to>
                                    </p:set>
                                    <p:animEffect transition="in" filter="fade">
                                      <p:cBhvr>
                                        <p:cTn id="16" dur="2000"/>
                                        <p:tgtEl>
                                          <p:spTgt spid="1085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68" grpId="0" animBg="1"/>
      <p:bldP spid="108569" grpId="0" animBg="1"/>
      <p:bldP spid="10857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9B24C9D-EBAD-47E3-9927-F6814AF8C438}" type="slidenum">
              <a:rPr lang="en-US"/>
              <a:pPr/>
              <a:t>24</a:t>
            </a:fld>
            <a:endParaRPr lang="en-US"/>
          </a:p>
        </p:txBody>
      </p:sp>
      <p:sp>
        <p:nvSpPr>
          <p:cNvPr id="110594" name="Rectangle 2"/>
          <p:cNvSpPr>
            <a:spLocks noGrp="1" noChangeArrowheads="1"/>
          </p:cNvSpPr>
          <p:nvPr>
            <p:ph type="title"/>
          </p:nvPr>
        </p:nvSpPr>
        <p:spPr/>
        <p:txBody>
          <a:bodyPr/>
          <a:lstStyle/>
          <a:p>
            <a:r>
              <a:rPr lang="en-US" sz="6600">
                <a:latin typeface="Rockwell Extra Bold" pitchFamily="18" charset="0"/>
              </a:rPr>
              <a:t>Is The Cost:</a:t>
            </a:r>
          </a:p>
        </p:txBody>
      </p:sp>
      <p:sp>
        <p:nvSpPr>
          <p:cNvPr id="110595" name="Rectangle 3"/>
          <p:cNvSpPr>
            <a:spLocks noGrp="1" noChangeArrowheads="1"/>
          </p:cNvSpPr>
          <p:nvPr>
            <p:ph type="body" idx="1"/>
          </p:nvPr>
        </p:nvSpPr>
        <p:spPr/>
        <p:txBody>
          <a:bodyPr/>
          <a:lstStyle/>
          <a:p>
            <a:r>
              <a:rPr lang="en-US"/>
              <a:t>of getting out of an adulterous marriage too much to “finish the course”?</a:t>
            </a:r>
          </a:p>
          <a:p>
            <a:r>
              <a:rPr lang="en-US"/>
              <a:t>of stopping some sinful practice too much to “finish the course”?</a:t>
            </a:r>
          </a:p>
          <a:p>
            <a:r>
              <a:rPr lang="en-US"/>
              <a:t>of disciplining the disorderly too much to “finish the course”?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05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05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05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fld id="{98602910-34F9-463E-BD27-C85C83ECF320}" type="slidenum">
              <a:rPr lang="en-US"/>
              <a:pPr/>
              <a:t>25</a:t>
            </a:fld>
            <a:endParaRPr lang="en-US"/>
          </a:p>
        </p:txBody>
      </p:sp>
      <p:sp>
        <p:nvSpPr>
          <p:cNvPr id="111618" name="WordArt 2"/>
          <p:cNvSpPr>
            <a:spLocks noChangeArrowheads="1" noChangeShapeType="1" noTextEdit="1"/>
          </p:cNvSpPr>
          <p:nvPr/>
        </p:nvSpPr>
        <p:spPr bwMode="auto">
          <a:xfrm rot="-3025821">
            <a:off x="3136900" y="1025525"/>
            <a:ext cx="4371975" cy="3178175"/>
          </a:xfrm>
          <a:prstGeom prst="rect">
            <a:avLst/>
          </a:prstGeom>
        </p:spPr>
        <p:txBody>
          <a:bodyPr wrap="none" fromWordArt="1">
            <a:prstTxWarp prst="textCurveDown">
              <a:avLst>
                <a:gd name="adj" fmla="val 52630"/>
              </a:avLst>
            </a:prstTxWarp>
          </a:bodyPr>
          <a:lstStyle/>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The Race</a:t>
            </a:r>
          </a:p>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Set Before Us</a:t>
            </a:r>
          </a:p>
        </p:txBody>
      </p:sp>
      <p:sp>
        <p:nvSpPr>
          <p:cNvPr id="111619" name="Freeform 3"/>
          <p:cNvSpPr>
            <a:spLocks/>
          </p:cNvSpPr>
          <p:nvPr/>
        </p:nvSpPr>
        <p:spPr bwMode="auto">
          <a:xfrm>
            <a:off x="76200" y="152400"/>
            <a:ext cx="7518400" cy="5626100"/>
          </a:xfrm>
          <a:custGeom>
            <a:avLst/>
            <a:gdLst/>
            <a:ahLst/>
            <a:cxnLst>
              <a:cxn ang="0">
                <a:pos x="0" y="2392"/>
              </a:cxn>
              <a:cxn ang="0">
                <a:pos x="3024" y="1528"/>
              </a:cxn>
              <a:cxn ang="0">
                <a:pos x="4128" y="520"/>
              </a:cxn>
              <a:cxn ang="0">
                <a:pos x="3840" y="40"/>
              </a:cxn>
              <a:cxn ang="0">
                <a:pos x="4512" y="280"/>
              </a:cxn>
              <a:cxn ang="0">
                <a:pos x="4704" y="904"/>
              </a:cxn>
              <a:cxn ang="0">
                <a:pos x="4320" y="1960"/>
              </a:cxn>
              <a:cxn ang="0">
                <a:pos x="3648" y="2728"/>
              </a:cxn>
              <a:cxn ang="0">
                <a:pos x="1920" y="3544"/>
              </a:cxn>
            </a:cxnLst>
            <a:rect l="0" t="0" r="r" b="b"/>
            <a:pathLst>
              <a:path w="4736" h="3544">
                <a:moveTo>
                  <a:pt x="0" y="2392"/>
                </a:moveTo>
                <a:cubicBezTo>
                  <a:pt x="1168" y="2116"/>
                  <a:pt x="2336" y="1840"/>
                  <a:pt x="3024" y="1528"/>
                </a:cubicBezTo>
                <a:cubicBezTo>
                  <a:pt x="3712" y="1216"/>
                  <a:pt x="3992" y="768"/>
                  <a:pt x="4128" y="520"/>
                </a:cubicBezTo>
                <a:cubicBezTo>
                  <a:pt x="4264" y="272"/>
                  <a:pt x="3776" y="80"/>
                  <a:pt x="3840" y="40"/>
                </a:cubicBezTo>
                <a:cubicBezTo>
                  <a:pt x="3904" y="0"/>
                  <a:pt x="4368" y="136"/>
                  <a:pt x="4512" y="280"/>
                </a:cubicBezTo>
                <a:cubicBezTo>
                  <a:pt x="4656" y="424"/>
                  <a:pt x="4736" y="624"/>
                  <a:pt x="4704" y="904"/>
                </a:cubicBezTo>
                <a:cubicBezTo>
                  <a:pt x="4672" y="1184"/>
                  <a:pt x="4496" y="1656"/>
                  <a:pt x="4320" y="1960"/>
                </a:cubicBezTo>
                <a:cubicBezTo>
                  <a:pt x="4144" y="2264"/>
                  <a:pt x="4048" y="2464"/>
                  <a:pt x="3648" y="2728"/>
                </a:cubicBezTo>
                <a:cubicBezTo>
                  <a:pt x="3248" y="2992"/>
                  <a:pt x="2208" y="3408"/>
                  <a:pt x="1920" y="3544"/>
                </a:cubicBezTo>
              </a:path>
            </a:pathLst>
          </a:custGeom>
          <a:solidFill>
            <a:srgbClr val="FFFF00">
              <a:alpha val="23000"/>
            </a:srgbClr>
          </a:solidFill>
          <a:ln w="9525">
            <a:solidFill>
              <a:schemeClr val="tx1"/>
            </a:solidFill>
            <a:round/>
            <a:headEnd/>
            <a:tailEnd/>
          </a:ln>
          <a:effectLst/>
        </p:spPr>
        <p:txBody>
          <a:bodyPr/>
          <a:lstStyle/>
          <a:p>
            <a:endParaRPr lang="en-US"/>
          </a:p>
        </p:txBody>
      </p:sp>
      <p:sp useBgFill="1">
        <p:nvSpPr>
          <p:cNvPr id="111620" name="Freeform 4"/>
          <p:cNvSpPr>
            <a:spLocks/>
          </p:cNvSpPr>
          <p:nvPr/>
        </p:nvSpPr>
        <p:spPr bwMode="auto">
          <a:xfrm>
            <a:off x="0" y="3962400"/>
            <a:ext cx="3581400" cy="2895600"/>
          </a:xfrm>
          <a:custGeom>
            <a:avLst/>
            <a:gdLst/>
            <a:ahLst/>
            <a:cxnLst>
              <a:cxn ang="0">
                <a:pos x="0" y="0"/>
              </a:cxn>
              <a:cxn ang="0">
                <a:pos x="1152" y="480"/>
              </a:cxn>
              <a:cxn ang="0">
                <a:pos x="1680" y="1440"/>
              </a:cxn>
            </a:cxnLst>
            <a:rect l="0" t="0" r="r" b="b"/>
            <a:pathLst>
              <a:path w="1680" h="1440">
                <a:moveTo>
                  <a:pt x="0" y="0"/>
                </a:moveTo>
                <a:cubicBezTo>
                  <a:pt x="436" y="120"/>
                  <a:pt x="872" y="240"/>
                  <a:pt x="1152" y="480"/>
                </a:cubicBezTo>
                <a:cubicBezTo>
                  <a:pt x="1432" y="720"/>
                  <a:pt x="1592" y="1280"/>
                  <a:pt x="1680" y="1440"/>
                </a:cubicBezTo>
              </a:path>
            </a:pathLst>
          </a:custGeom>
          <a:ln w="50800">
            <a:solidFill>
              <a:schemeClr val="folHlink"/>
            </a:solidFill>
            <a:round/>
            <a:headEnd/>
            <a:tailEnd/>
          </a:ln>
          <a:effectLst/>
        </p:spPr>
        <p:txBody>
          <a:bodyPr/>
          <a:lstStyle/>
          <a:p>
            <a:endParaRPr lang="en-US"/>
          </a:p>
        </p:txBody>
      </p:sp>
      <p:sp>
        <p:nvSpPr>
          <p:cNvPr id="111621" name="Text Box 5"/>
          <p:cNvSpPr txBox="1">
            <a:spLocks noChangeArrowheads="1"/>
          </p:cNvSpPr>
          <p:nvPr/>
        </p:nvSpPr>
        <p:spPr bwMode="auto">
          <a:xfrm>
            <a:off x="-15875" y="4419600"/>
            <a:ext cx="1903413" cy="946150"/>
          </a:xfrm>
          <a:prstGeom prst="rect">
            <a:avLst/>
          </a:prstGeom>
          <a:noFill/>
          <a:ln w="9525">
            <a:noFill/>
            <a:miter lim="800000"/>
            <a:headEnd/>
            <a:tailEnd/>
          </a:ln>
          <a:effectLst/>
        </p:spPr>
        <p:txBody>
          <a:bodyPr wrap="none">
            <a:spAutoFit/>
          </a:bodyPr>
          <a:lstStyle/>
          <a:p>
            <a:r>
              <a:rPr lang="en-US" sz="2800"/>
              <a:t>Must Enter</a:t>
            </a:r>
          </a:p>
          <a:p>
            <a:r>
              <a:rPr lang="en-US" sz="2800"/>
              <a:t>2 Tim. 2:5</a:t>
            </a:r>
          </a:p>
        </p:txBody>
      </p:sp>
      <p:sp>
        <p:nvSpPr>
          <p:cNvPr id="111622" name="Text Box 6"/>
          <p:cNvSpPr txBox="1">
            <a:spLocks noChangeArrowheads="1"/>
          </p:cNvSpPr>
          <p:nvPr/>
        </p:nvSpPr>
        <p:spPr bwMode="auto">
          <a:xfrm>
            <a:off x="1352550" y="5943600"/>
            <a:ext cx="1952625" cy="946150"/>
          </a:xfrm>
          <a:prstGeom prst="rect">
            <a:avLst/>
          </a:prstGeom>
          <a:noFill/>
          <a:ln w="9525">
            <a:noFill/>
            <a:miter lim="800000"/>
            <a:headEnd/>
            <a:tailEnd/>
          </a:ln>
          <a:effectLst/>
        </p:spPr>
        <p:txBody>
          <a:bodyPr wrap="none">
            <a:spAutoFit/>
          </a:bodyPr>
          <a:lstStyle/>
          <a:p>
            <a:r>
              <a:rPr lang="en-US" sz="2800"/>
              <a:t>Must Run</a:t>
            </a:r>
          </a:p>
          <a:p>
            <a:r>
              <a:rPr lang="en-US" sz="2800"/>
              <a:t>1 Cor. 9:24ff</a:t>
            </a:r>
          </a:p>
        </p:txBody>
      </p:sp>
      <p:sp>
        <p:nvSpPr>
          <p:cNvPr id="111623" name="Line 7"/>
          <p:cNvSpPr>
            <a:spLocks noChangeShapeType="1"/>
          </p:cNvSpPr>
          <p:nvPr/>
        </p:nvSpPr>
        <p:spPr bwMode="auto">
          <a:xfrm flipV="1">
            <a:off x="228600" y="5181600"/>
            <a:ext cx="2362200" cy="1295400"/>
          </a:xfrm>
          <a:prstGeom prst="line">
            <a:avLst/>
          </a:prstGeom>
          <a:noFill/>
          <a:ln w="307975">
            <a:solidFill>
              <a:schemeClr val="tx1"/>
            </a:solidFill>
            <a:round/>
            <a:headEnd/>
            <a:tailEnd type="triangle" w="sm" len="sm"/>
          </a:ln>
          <a:effectLst/>
        </p:spPr>
        <p:txBody>
          <a:bodyPr/>
          <a:lstStyle/>
          <a:p>
            <a:endParaRPr lang="en-US"/>
          </a:p>
        </p:txBody>
      </p:sp>
      <p:sp>
        <p:nvSpPr>
          <p:cNvPr id="111624" name="Text Box 8"/>
          <p:cNvSpPr txBox="1">
            <a:spLocks noChangeArrowheads="1"/>
          </p:cNvSpPr>
          <p:nvPr/>
        </p:nvSpPr>
        <p:spPr bwMode="auto">
          <a:xfrm rot="-1747954">
            <a:off x="31750" y="5638800"/>
            <a:ext cx="2559050" cy="457200"/>
          </a:xfrm>
          <a:prstGeom prst="rect">
            <a:avLst/>
          </a:prstGeom>
          <a:noFill/>
          <a:ln w="9525">
            <a:noFill/>
            <a:miter lim="800000"/>
            <a:headEnd/>
            <a:tailEnd/>
          </a:ln>
          <a:effectLst/>
        </p:spPr>
        <p:txBody>
          <a:bodyPr wrap="none">
            <a:spAutoFit/>
          </a:bodyPr>
          <a:lstStyle/>
          <a:p>
            <a:r>
              <a:rPr lang="en-US">
                <a:solidFill>
                  <a:schemeClr val="bg1"/>
                </a:solidFill>
              </a:rPr>
              <a:t>H+B+R+C+BAP.</a:t>
            </a:r>
          </a:p>
        </p:txBody>
      </p:sp>
      <p:sp>
        <p:nvSpPr>
          <p:cNvPr id="111625" name="Freeform 9"/>
          <p:cNvSpPr>
            <a:spLocks/>
          </p:cNvSpPr>
          <p:nvPr/>
        </p:nvSpPr>
        <p:spPr bwMode="auto">
          <a:xfrm>
            <a:off x="6477000" y="457200"/>
            <a:ext cx="2552700" cy="3581400"/>
          </a:xfrm>
          <a:custGeom>
            <a:avLst/>
            <a:gdLst/>
            <a:ahLst/>
            <a:cxnLst>
              <a:cxn ang="0">
                <a:pos x="0" y="2256"/>
              </a:cxn>
              <a:cxn ang="0">
                <a:pos x="1344" y="1440"/>
              </a:cxn>
              <a:cxn ang="0">
                <a:pos x="1584" y="0"/>
              </a:cxn>
            </a:cxnLst>
            <a:rect l="0" t="0" r="r" b="b"/>
            <a:pathLst>
              <a:path w="1608" h="2256">
                <a:moveTo>
                  <a:pt x="0" y="2256"/>
                </a:moveTo>
                <a:cubicBezTo>
                  <a:pt x="540" y="2036"/>
                  <a:pt x="1080" y="1816"/>
                  <a:pt x="1344" y="1440"/>
                </a:cubicBezTo>
                <a:cubicBezTo>
                  <a:pt x="1608" y="1064"/>
                  <a:pt x="1544" y="240"/>
                  <a:pt x="1584" y="0"/>
                </a:cubicBezTo>
              </a:path>
            </a:pathLst>
          </a:custGeom>
          <a:noFill/>
          <a:ln w="215900" cap="flat">
            <a:solidFill>
              <a:schemeClr val="tx1"/>
            </a:solidFill>
            <a:prstDash val="sysDot"/>
            <a:round/>
            <a:headEnd/>
            <a:tailEnd type="triangle" w="med" len="med"/>
          </a:ln>
          <a:effectLst/>
        </p:spPr>
        <p:txBody>
          <a:bodyPr/>
          <a:lstStyle/>
          <a:p>
            <a:endParaRPr lang="en-US"/>
          </a:p>
        </p:txBody>
      </p:sp>
      <p:sp>
        <p:nvSpPr>
          <p:cNvPr id="111626" name="Freeform 10"/>
          <p:cNvSpPr>
            <a:spLocks/>
          </p:cNvSpPr>
          <p:nvPr/>
        </p:nvSpPr>
        <p:spPr bwMode="auto">
          <a:xfrm>
            <a:off x="4495800" y="5257800"/>
            <a:ext cx="1981200" cy="1600200"/>
          </a:xfrm>
          <a:custGeom>
            <a:avLst/>
            <a:gdLst/>
            <a:ahLst/>
            <a:cxnLst>
              <a:cxn ang="0">
                <a:pos x="0" y="0"/>
              </a:cxn>
              <a:cxn ang="0">
                <a:pos x="624" y="384"/>
              </a:cxn>
              <a:cxn ang="0">
                <a:pos x="960" y="912"/>
              </a:cxn>
            </a:cxnLst>
            <a:rect l="0" t="0" r="r" b="b"/>
            <a:pathLst>
              <a:path w="960" h="912">
                <a:moveTo>
                  <a:pt x="0" y="0"/>
                </a:moveTo>
                <a:cubicBezTo>
                  <a:pt x="232" y="116"/>
                  <a:pt x="464" y="232"/>
                  <a:pt x="624" y="384"/>
                </a:cubicBezTo>
                <a:cubicBezTo>
                  <a:pt x="784" y="536"/>
                  <a:pt x="904" y="824"/>
                  <a:pt x="960" y="912"/>
                </a:cubicBezTo>
              </a:path>
            </a:pathLst>
          </a:custGeom>
          <a:noFill/>
          <a:ln w="269875" cap="flat">
            <a:solidFill>
              <a:schemeClr val="tx1"/>
            </a:solidFill>
            <a:prstDash val="sysDot"/>
            <a:round/>
            <a:headEnd/>
            <a:tailEnd type="triangle" w="med" len="med"/>
          </a:ln>
          <a:effectLst/>
        </p:spPr>
        <p:txBody>
          <a:bodyPr/>
          <a:lstStyle/>
          <a:p>
            <a:endParaRPr lang="en-US"/>
          </a:p>
        </p:txBody>
      </p:sp>
      <p:sp>
        <p:nvSpPr>
          <p:cNvPr id="111627" name="WordArt 11"/>
          <p:cNvSpPr>
            <a:spLocks noChangeArrowheads="1" noChangeShapeType="1" noTextEdit="1"/>
          </p:cNvSpPr>
          <p:nvPr/>
        </p:nvSpPr>
        <p:spPr bwMode="auto">
          <a:xfrm rot="2659282">
            <a:off x="4733925" y="5257800"/>
            <a:ext cx="2581275" cy="1447800"/>
          </a:xfrm>
          <a:prstGeom prst="rect">
            <a:avLst/>
          </a:prstGeom>
        </p:spPr>
        <p:txBody>
          <a:bodyPr spcFirstLastPara="1" wrap="none" fromWordArt="1">
            <a:prstTxWarp prst="textArchUp">
              <a:avLst>
                <a:gd name="adj" fmla="val 11902382"/>
              </a:avLst>
            </a:prstTxWarp>
          </a:bodyPr>
          <a:lstStyle/>
          <a:p>
            <a:pPr algn="ctr"/>
            <a:r>
              <a:rPr lang="en-US" sz="2800" kern="10" normalizeH="1">
                <a:ln w="9525">
                  <a:solidFill>
                    <a:srgbClr val="000000"/>
                  </a:solidFill>
                  <a:round/>
                  <a:headEnd/>
                  <a:tailEnd/>
                </a:ln>
                <a:solidFill>
                  <a:srgbClr val="FFFF99"/>
                </a:solidFill>
                <a:latin typeface="Arial Black"/>
              </a:rPr>
              <a:t>A More</a:t>
            </a:r>
          </a:p>
          <a:p>
            <a:pPr algn="ctr"/>
            <a:r>
              <a:rPr lang="en-US" sz="2800" kern="10" normalizeH="1">
                <a:ln w="9525">
                  <a:solidFill>
                    <a:srgbClr val="000000"/>
                  </a:solidFill>
                  <a:round/>
                  <a:headEnd/>
                  <a:tailEnd/>
                </a:ln>
                <a:solidFill>
                  <a:srgbClr val="FFFF99"/>
                </a:solidFill>
                <a:latin typeface="Arial Black"/>
              </a:rPr>
              <a:t>Popular Race</a:t>
            </a:r>
          </a:p>
        </p:txBody>
      </p:sp>
      <p:sp>
        <p:nvSpPr>
          <p:cNvPr id="111628" name="Freeform 12"/>
          <p:cNvSpPr>
            <a:spLocks/>
          </p:cNvSpPr>
          <p:nvPr/>
        </p:nvSpPr>
        <p:spPr bwMode="auto">
          <a:xfrm>
            <a:off x="6210300" y="4419600"/>
            <a:ext cx="3086100" cy="1588"/>
          </a:xfrm>
          <a:custGeom>
            <a:avLst/>
            <a:gdLst/>
            <a:ahLst/>
            <a:cxnLst>
              <a:cxn ang="0">
                <a:pos x="0" y="0"/>
              </a:cxn>
              <a:cxn ang="0">
                <a:pos x="1632" y="0"/>
              </a:cxn>
              <a:cxn ang="0">
                <a:pos x="1872" y="0"/>
              </a:cxn>
            </a:cxnLst>
            <a:rect l="0" t="0" r="r" b="b"/>
            <a:pathLst>
              <a:path w="1944" h="1">
                <a:moveTo>
                  <a:pt x="0" y="0"/>
                </a:moveTo>
                <a:cubicBezTo>
                  <a:pt x="660" y="0"/>
                  <a:pt x="1320" y="0"/>
                  <a:pt x="1632" y="0"/>
                </a:cubicBezTo>
                <a:cubicBezTo>
                  <a:pt x="1944" y="0"/>
                  <a:pt x="1908" y="0"/>
                  <a:pt x="1872" y="0"/>
                </a:cubicBezTo>
              </a:path>
            </a:pathLst>
          </a:custGeom>
          <a:noFill/>
          <a:ln w="228600" cap="flat">
            <a:solidFill>
              <a:schemeClr val="tx1"/>
            </a:solidFill>
            <a:prstDash val="sysDot"/>
            <a:round/>
            <a:headEnd/>
            <a:tailEnd type="triangle" w="med" len="med"/>
          </a:ln>
          <a:effectLst/>
        </p:spPr>
        <p:txBody>
          <a:bodyPr/>
          <a:lstStyle/>
          <a:p>
            <a:endParaRPr lang="en-US"/>
          </a:p>
        </p:txBody>
      </p:sp>
      <p:sp>
        <p:nvSpPr>
          <p:cNvPr id="111629" name="Oval 13"/>
          <p:cNvSpPr>
            <a:spLocks noChangeArrowheads="1"/>
          </p:cNvSpPr>
          <p:nvPr/>
        </p:nvSpPr>
        <p:spPr bwMode="auto">
          <a:xfrm>
            <a:off x="5791200" y="41148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11630" name="WordArt 14"/>
          <p:cNvSpPr>
            <a:spLocks noChangeArrowheads="1" noChangeShapeType="1" noTextEdit="1"/>
          </p:cNvSpPr>
          <p:nvPr/>
        </p:nvSpPr>
        <p:spPr bwMode="auto">
          <a:xfrm>
            <a:off x="6934200" y="4648200"/>
            <a:ext cx="2181225" cy="5715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Easier Race</a:t>
            </a:r>
          </a:p>
        </p:txBody>
      </p:sp>
      <p:sp>
        <p:nvSpPr>
          <p:cNvPr id="111631" name="WordArt 15"/>
          <p:cNvSpPr>
            <a:spLocks noChangeArrowheads="1" noChangeShapeType="1" noTextEdit="1"/>
          </p:cNvSpPr>
          <p:nvPr/>
        </p:nvSpPr>
        <p:spPr bwMode="auto">
          <a:xfrm rot="-4460828">
            <a:off x="5715000" y="1295400"/>
            <a:ext cx="3581400" cy="990600"/>
          </a:xfrm>
          <a:prstGeom prst="rect">
            <a:avLst/>
          </a:prstGeom>
        </p:spPr>
        <p:txBody>
          <a:bodyPr spcFirstLastPara="1" wrap="none" fromWordArt="1">
            <a:prstTxWarp prst="textArchDown">
              <a:avLst>
                <a:gd name="adj" fmla="val 649594"/>
              </a:avLst>
            </a:prstTxWarp>
          </a:bodyPr>
          <a:lstStyle/>
          <a:p>
            <a:pPr algn="ctr"/>
            <a:r>
              <a:rPr lang="en-US" sz="2800" kern="10" spc="-140" normalizeH="1">
                <a:ln w="12700">
                  <a:solidFill>
                    <a:srgbClr val="000000"/>
                  </a:solidFill>
                  <a:round/>
                  <a:headEnd/>
                  <a:tailEnd/>
                </a:ln>
                <a:blipFill dpi="0" rotWithShape="0">
                  <a:blip r:embed="rId3">
                    <a:alphaModFix amt="70000"/>
                  </a:blip>
                  <a:srcRect/>
                  <a:tile tx="0" ty="0" sx="100000" sy="100000" flip="none" algn="tl"/>
                </a:blipFill>
                <a:latin typeface="Arial Black"/>
              </a:rPr>
              <a:t>Depart For Worldly</a:t>
            </a:r>
          </a:p>
          <a:p>
            <a:pPr algn="ctr"/>
            <a:r>
              <a:rPr lang="en-US" sz="2800" kern="10" spc="-140" normalizeH="1">
                <a:ln w="12700">
                  <a:solidFill>
                    <a:srgbClr val="000000"/>
                  </a:solidFill>
                  <a:round/>
                  <a:headEnd/>
                  <a:tailEnd/>
                </a:ln>
                <a:blipFill dpi="0" rotWithShape="0">
                  <a:blip r:embed="rId3">
                    <a:alphaModFix amt="70000"/>
                  </a:blip>
                  <a:srcRect/>
                  <a:tile tx="0" ty="0" sx="100000" sy="100000" flip="none" algn="tl"/>
                </a:blipFill>
                <a:latin typeface="Arial Black"/>
              </a:rPr>
              <a:t>ADVANCEMENT</a:t>
            </a:r>
          </a:p>
        </p:txBody>
      </p:sp>
      <p:sp>
        <p:nvSpPr>
          <p:cNvPr id="111632" name="Freeform 16"/>
          <p:cNvSpPr>
            <a:spLocks/>
          </p:cNvSpPr>
          <p:nvPr/>
        </p:nvSpPr>
        <p:spPr bwMode="auto">
          <a:xfrm rot="-612728">
            <a:off x="1295400" y="1714500"/>
            <a:ext cx="4000500" cy="876300"/>
          </a:xfrm>
          <a:custGeom>
            <a:avLst/>
            <a:gdLst/>
            <a:ahLst/>
            <a:cxnLst>
              <a:cxn ang="0">
                <a:pos x="2160" y="552"/>
              </a:cxn>
              <a:cxn ang="0">
                <a:pos x="2160" y="72"/>
              </a:cxn>
              <a:cxn ang="0">
                <a:pos x="0" y="120"/>
              </a:cxn>
            </a:cxnLst>
            <a:rect l="0" t="0" r="r" b="b"/>
            <a:pathLst>
              <a:path w="2520" h="552">
                <a:moveTo>
                  <a:pt x="2160" y="552"/>
                </a:moveTo>
                <a:cubicBezTo>
                  <a:pt x="2340" y="348"/>
                  <a:pt x="2520" y="144"/>
                  <a:pt x="2160" y="72"/>
                </a:cubicBezTo>
                <a:cubicBezTo>
                  <a:pt x="1800" y="0"/>
                  <a:pt x="360" y="112"/>
                  <a:pt x="0" y="120"/>
                </a:cubicBezTo>
              </a:path>
            </a:pathLst>
          </a:custGeom>
          <a:noFill/>
          <a:ln w="165100" cap="flat">
            <a:solidFill>
              <a:schemeClr val="tx1"/>
            </a:solidFill>
            <a:prstDash val="sysDot"/>
            <a:round/>
            <a:headEnd/>
            <a:tailEnd type="triangle" w="med" len="med"/>
          </a:ln>
          <a:effectLst/>
        </p:spPr>
        <p:txBody>
          <a:bodyPr/>
          <a:lstStyle/>
          <a:p>
            <a:endParaRPr lang="en-US"/>
          </a:p>
        </p:txBody>
      </p:sp>
      <p:sp>
        <p:nvSpPr>
          <p:cNvPr id="111633" name="Oval 17"/>
          <p:cNvSpPr>
            <a:spLocks noChangeArrowheads="1"/>
          </p:cNvSpPr>
          <p:nvPr/>
        </p:nvSpPr>
        <p:spPr bwMode="auto">
          <a:xfrm>
            <a:off x="6553200" y="35052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11634" name="Oval 18"/>
          <p:cNvSpPr>
            <a:spLocks noChangeArrowheads="1"/>
          </p:cNvSpPr>
          <p:nvPr/>
        </p:nvSpPr>
        <p:spPr bwMode="auto">
          <a:xfrm>
            <a:off x="3657600" y="20574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11635" name="Oval 19"/>
          <p:cNvSpPr>
            <a:spLocks noChangeArrowheads="1"/>
          </p:cNvSpPr>
          <p:nvPr/>
        </p:nvSpPr>
        <p:spPr bwMode="auto">
          <a:xfrm>
            <a:off x="3733800" y="53340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11636" name="WordArt 20"/>
          <p:cNvSpPr>
            <a:spLocks noChangeArrowheads="1" noChangeShapeType="1" noTextEdit="1"/>
          </p:cNvSpPr>
          <p:nvPr/>
        </p:nvSpPr>
        <p:spPr bwMode="auto">
          <a:xfrm>
            <a:off x="152400" y="2133600"/>
            <a:ext cx="3429000" cy="914400"/>
          </a:xfrm>
          <a:prstGeom prst="rect">
            <a:avLst/>
          </a:prstGeom>
        </p:spPr>
        <p:txBody>
          <a:bodyPr wrap="none" fromWordArt="1">
            <a:prstTxWarp prst="textPlain">
              <a:avLst>
                <a:gd name="adj" fmla="val 50000"/>
              </a:avLst>
            </a:prstTxWarp>
          </a:bodyPr>
          <a:lstStyle/>
          <a:p>
            <a:pPr algn="ctr"/>
            <a:r>
              <a:rPr lang="en-US" sz="3200" kern="10" spc="64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Family &amp; Relationships</a:t>
            </a:r>
          </a:p>
        </p:txBody>
      </p:sp>
      <p:sp>
        <p:nvSpPr>
          <p:cNvPr id="111637" name="Freeform 21"/>
          <p:cNvSpPr>
            <a:spLocks/>
          </p:cNvSpPr>
          <p:nvPr/>
        </p:nvSpPr>
        <p:spPr bwMode="auto">
          <a:xfrm>
            <a:off x="4991100" y="152400"/>
            <a:ext cx="2171700" cy="1600200"/>
          </a:xfrm>
          <a:custGeom>
            <a:avLst/>
            <a:gdLst/>
            <a:ahLst/>
            <a:cxnLst>
              <a:cxn ang="0">
                <a:pos x="648" y="1008"/>
              </a:cxn>
              <a:cxn ang="0">
                <a:pos x="120" y="816"/>
              </a:cxn>
              <a:cxn ang="0">
                <a:pos x="1368" y="0"/>
              </a:cxn>
            </a:cxnLst>
            <a:rect l="0" t="0" r="r" b="b"/>
            <a:pathLst>
              <a:path w="1368" h="1008">
                <a:moveTo>
                  <a:pt x="648" y="1008"/>
                </a:moveTo>
                <a:cubicBezTo>
                  <a:pt x="324" y="996"/>
                  <a:pt x="0" y="984"/>
                  <a:pt x="120" y="816"/>
                </a:cubicBezTo>
                <a:cubicBezTo>
                  <a:pt x="240" y="648"/>
                  <a:pt x="1160" y="136"/>
                  <a:pt x="1368" y="0"/>
                </a:cubicBezTo>
              </a:path>
            </a:pathLst>
          </a:custGeom>
          <a:noFill/>
          <a:ln w="142875" cap="flat">
            <a:solidFill>
              <a:srgbClr val="00FF00"/>
            </a:solidFill>
            <a:prstDash val="sysDot"/>
            <a:round/>
            <a:headEnd/>
            <a:tailEnd type="triangle" w="med" len="med"/>
          </a:ln>
          <a:effectLst/>
        </p:spPr>
        <p:txBody>
          <a:bodyPr/>
          <a:lstStyle/>
          <a:p>
            <a:endParaRPr lang="en-US"/>
          </a:p>
        </p:txBody>
      </p:sp>
      <p:sp>
        <p:nvSpPr>
          <p:cNvPr id="111638" name="Oval 22"/>
          <p:cNvSpPr>
            <a:spLocks noChangeArrowheads="1"/>
          </p:cNvSpPr>
          <p:nvPr/>
        </p:nvSpPr>
        <p:spPr bwMode="auto">
          <a:xfrm>
            <a:off x="5334000" y="10668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11639" name="WordArt 23"/>
          <p:cNvSpPr>
            <a:spLocks noChangeArrowheads="1" noChangeShapeType="1" noTextEdit="1"/>
          </p:cNvSpPr>
          <p:nvPr/>
        </p:nvSpPr>
        <p:spPr bwMode="auto">
          <a:xfrm rot="-2653672">
            <a:off x="4114800" y="311150"/>
            <a:ext cx="2724150" cy="831850"/>
          </a:xfrm>
          <a:prstGeom prst="rect">
            <a:avLst/>
          </a:prstGeom>
        </p:spPr>
        <p:txBody>
          <a:bodyPr wrap="none" fromWordArt="1">
            <a:prstTxWarp prst="textDeflateBottom">
              <a:avLst>
                <a:gd name="adj" fmla="val 76472"/>
              </a:avLst>
            </a:prstTxWarp>
            <a:scene3d>
              <a:camera prst="legacyPerspectiveFront">
                <a:rot lat="19799999" lon="19439998" rev="0"/>
              </a:camera>
              <a:lightRig rig="legacyNormal2" dir="t"/>
            </a:scene3d>
            <a:sp3d extrusionH="354000" prstMaterial="legacyMatte">
              <a:extrusionClr>
                <a:srgbClr val="939676"/>
              </a:extrusionClr>
            </a:sp3d>
          </a:bodyPr>
          <a:lstStyle/>
          <a:p>
            <a:pPr algn="ctr"/>
            <a:r>
              <a:rPr lang="en-US" sz="3600" kern="10">
                <a:ln w="9525">
                  <a:round/>
                  <a:headEnd/>
                  <a:tailEnd/>
                </a:ln>
                <a:gradFill rotWithShape="0">
                  <a:gsLst>
                    <a:gs pos="0">
                      <a:srgbClr val="707070"/>
                    </a:gs>
                    <a:gs pos="50000">
                      <a:srgbClr val="FFFFFF"/>
                    </a:gs>
                    <a:gs pos="100000">
                      <a:srgbClr val="707070"/>
                    </a:gs>
                  </a:gsLst>
                  <a:lin ang="5353672" scaled="1"/>
                </a:gradFill>
                <a:latin typeface="Impact"/>
              </a:rPr>
              <a:t>Too Much Cost</a:t>
            </a:r>
          </a:p>
        </p:txBody>
      </p:sp>
      <p:sp>
        <p:nvSpPr>
          <p:cNvPr id="111640" name="AutoShape 24"/>
          <p:cNvSpPr>
            <a:spLocks noChangeArrowheads="1"/>
          </p:cNvSpPr>
          <p:nvPr/>
        </p:nvSpPr>
        <p:spPr bwMode="auto">
          <a:xfrm>
            <a:off x="0" y="228600"/>
            <a:ext cx="4572000" cy="3810000"/>
          </a:xfrm>
          <a:prstGeom prst="cloudCallout">
            <a:avLst>
              <a:gd name="adj1" fmla="val 69134"/>
              <a:gd name="adj2" fmla="val -11667"/>
            </a:avLst>
          </a:prstGeom>
          <a:solidFill>
            <a:srgbClr val="000000">
              <a:alpha val="85001"/>
            </a:srgbClr>
          </a:solidFill>
          <a:ln w="9525">
            <a:solidFill>
              <a:schemeClr val="tx1"/>
            </a:solidFill>
            <a:round/>
            <a:headEnd/>
            <a:tailEnd/>
          </a:ln>
          <a:effectLst/>
        </p:spPr>
        <p:txBody>
          <a:bodyPr/>
          <a:lstStyle/>
          <a:p>
            <a:pPr algn="ctr"/>
            <a:r>
              <a:rPr lang="en-US" sz="4400"/>
              <a:t>PAUL:</a:t>
            </a:r>
          </a:p>
          <a:p>
            <a:pPr algn="ctr"/>
            <a:r>
              <a:rPr lang="en-US" sz="4400"/>
              <a:t>Suffered the loss of all things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111640"/>
                                        </p:tgtEl>
                                        <p:attrNameLst>
                                          <p:attrName>style.visibility</p:attrName>
                                        </p:attrNameLst>
                                      </p:cBhvr>
                                      <p:to>
                                        <p:strVal val="visible"/>
                                      </p:to>
                                    </p:set>
                                    <p:anim calcmode="lin" valueType="num">
                                      <p:cBhvr>
                                        <p:cTn id="7" dur="1000" fill="hold"/>
                                        <p:tgtEl>
                                          <p:spTgt spid="111640"/>
                                        </p:tgtEl>
                                        <p:attrNameLst>
                                          <p:attrName>ppt_w</p:attrName>
                                        </p:attrNameLst>
                                      </p:cBhvr>
                                      <p:tavLst>
                                        <p:tav tm="0">
                                          <p:val>
                                            <p:strVal val="#ppt_w+.3"/>
                                          </p:val>
                                        </p:tav>
                                        <p:tav tm="100000">
                                          <p:val>
                                            <p:strVal val="#ppt_w"/>
                                          </p:val>
                                        </p:tav>
                                      </p:tavLst>
                                    </p:anim>
                                    <p:anim calcmode="lin" valueType="num">
                                      <p:cBhvr>
                                        <p:cTn id="8" dur="1000" fill="hold"/>
                                        <p:tgtEl>
                                          <p:spTgt spid="111640"/>
                                        </p:tgtEl>
                                        <p:attrNameLst>
                                          <p:attrName>ppt_h</p:attrName>
                                        </p:attrNameLst>
                                      </p:cBhvr>
                                      <p:tavLst>
                                        <p:tav tm="0">
                                          <p:val>
                                            <p:strVal val="#ppt_h"/>
                                          </p:val>
                                        </p:tav>
                                        <p:tav tm="100000">
                                          <p:val>
                                            <p:strVal val="#ppt_h"/>
                                          </p:val>
                                        </p:tav>
                                      </p:tavLst>
                                    </p:anim>
                                    <p:animEffect transition="in" filter="fade">
                                      <p:cBhvr>
                                        <p:cTn id="9" dur="1000"/>
                                        <p:tgtEl>
                                          <p:spTgt spid="1116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4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3E66E37-1F51-4EC9-BC93-7A3612684D8D}" type="slidenum">
              <a:rPr lang="en-US"/>
              <a:pPr/>
              <a:t>26</a:t>
            </a:fld>
            <a:endParaRPr lang="en-US"/>
          </a:p>
        </p:txBody>
      </p:sp>
      <p:sp>
        <p:nvSpPr>
          <p:cNvPr id="113666" name="Rectangle 2"/>
          <p:cNvSpPr>
            <a:spLocks noGrp="1" noChangeArrowheads="1"/>
          </p:cNvSpPr>
          <p:nvPr>
            <p:ph type="title"/>
          </p:nvPr>
        </p:nvSpPr>
        <p:spPr/>
        <p:txBody>
          <a:bodyPr/>
          <a:lstStyle/>
          <a:p>
            <a:r>
              <a:rPr lang="en-US" sz="8000">
                <a:latin typeface="Gill Sans Ultra Bold" pitchFamily="34" charset="0"/>
              </a:rPr>
              <a:t>PAUL</a:t>
            </a:r>
          </a:p>
        </p:txBody>
      </p:sp>
      <p:sp>
        <p:nvSpPr>
          <p:cNvPr id="113667" name="Rectangle 3"/>
          <p:cNvSpPr>
            <a:spLocks noGrp="1" noChangeArrowheads="1"/>
          </p:cNvSpPr>
          <p:nvPr>
            <p:ph type="body" idx="1"/>
          </p:nvPr>
        </p:nvSpPr>
        <p:spPr>
          <a:xfrm>
            <a:off x="457200" y="1600200"/>
            <a:ext cx="8229600" cy="2286000"/>
          </a:xfrm>
        </p:spPr>
        <p:txBody>
          <a:bodyPr/>
          <a:lstStyle/>
          <a:p>
            <a:r>
              <a:rPr lang="en-US" sz="4000" dirty="0"/>
              <a:t>suffered loss of all things (Phil. 3:8)</a:t>
            </a:r>
          </a:p>
          <a:p>
            <a:r>
              <a:rPr lang="en-US" sz="4000" dirty="0"/>
              <a:t>1 Corinthians 4:9-13</a:t>
            </a:r>
          </a:p>
          <a:p>
            <a:r>
              <a:rPr lang="en-US" sz="4000" dirty="0"/>
              <a:t>2 Corinthians </a:t>
            </a:r>
            <a:r>
              <a:rPr lang="en-US" sz="4000" dirty="0" smtClean="0"/>
              <a:t>11:23-29</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6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36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DC763635-375E-4230-956F-96D4F1F60C5C}" type="slidenum">
              <a:rPr lang="en-US"/>
              <a:pPr/>
              <a:t>27</a:t>
            </a:fld>
            <a:endParaRPr lang="en-US"/>
          </a:p>
        </p:txBody>
      </p:sp>
      <p:sp>
        <p:nvSpPr>
          <p:cNvPr id="114690" name="Rectangle 2"/>
          <p:cNvSpPr>
            <a:spLocks noGrp="1" noChangeArrowheads="1"/>
          </p:cNvSpPr>
          <p:nvPr>
            <p:ph type="title"/>
          </p:nvPr>
        </p:nvSpPr>
        <p:spPr>
          <a:xfrm>
            <a:off x="2971800" y="158750"/>
            <a:ext cx="5715000" cy="1258888"/>
          </a:xfrm>
        </p:spPr>
        <p:txBody>
          <a:bodyPr/>
          <a:lstStyle/>
          <a:p>
            <a:r>
              <a:rPr lang="en-US" sz="8000">
                <a:latin typeface="Gill Sans Ultra Bold" pitchFamily="34" charset="0"/>
              </a:rPr>
              <a:t>PAUL</a:t>
            </a:r>
          </a:p>
        </p:txBody>
      </p:sp>
      <p:sp>
        <p:nvSpPr>
          <p:cNvPr id="114691" name="Rectangle 3"/>
          <p:cNvSpPr>
            <a:spLocks noGrp="1" noChangeArrowheads="1"/>
          </p:cNvSpPr>
          <p:nvPr>
            <p:ph type="body" sz="half" idx="1"/>
          </p:nvPr>
        </p:nvSpPr>
        <p:spPr>
          <a:xfrm>
            <a:off x="76200" y="41275"/>
            <a:ext cx="2895600" cy="6130925"/>
          </a:xfrm>
        </p:spPr>
        <p:txBody>
          <a:bodyPr/>
          <a:lstStyle/>
          <a:p>
            <a:pPr algn="ctr">
              <a:lnSpc>
                <a:spcPct val="90000"/>
              </a:lnSpc>
              <a:buFont typeface="Wingdings" pitchFamily="2" charset="2"/>
              <a:buNone/>
            </a:pPr>
            <a:r>
              <a:rPr lang="en-US" sz="3200" b="1"/>
              <a:t>	Would you be willing to offer an excuse of “cost” in judgment for not finishing the course while standing next to Paul?</a:t>
            </a:r>
          </a:p>
        </p:txBody>
      </p:sp>
      <p:sp>
        <p:nvSpPr>
          <p:cNvPr id="114692" name="Rectangle 4"/>
          <p:cNvSpPr>
            <a:spLocks noGrp="1" noChangeArrowheads="1"/>
          </p:cNvSpPr>
          <p:nvPr>
            <p:ph type="body" sz="half" idx="2"/>
          </p:nvPr>
        </p:nvSpPr>
        <p:spPr>
          <a:xfrm>
            <a:off x="2819400" y="1600200"/>
            <a:ext cx="6324600" cy="5257800"/>
          </a:xfrm>
        </p:spPr>
        <p:txBody>
          <a:bodyPr/>
          <a:lstStyle/>
          <a:p>
            <a:pPr>
              <a:lnSpc>
                <a:spcPct val="90000"/>
              </a:lnSpc>
            </a:pPr>
            <a:r>
              <a:rPr lang="en-US" b="1"/>
              <a:t>one who had to fight beasts as a spectacle (2 Tim. 4:17; 1 Cor. 15:32)</a:t>
            </a:r>
          </a:p>
          <a:p>
            <a:pPr>
              <a:lnSpc>
                <a:spcPct val="90000"/>
              </a:lnSpc>
            </a:pPr>
            <a:r>
              <a:rPr lang="en-US" b="1"/>
              <a:t>one who had been whipped almost 200 times</a:t>
            </a:r>
          </a:p>
          <a:p>
            <a:pPr>
              <a:lnSpc>
                <a:spcPct val="90000"/>
              </a:lnSpc>
            </a:pPr>
            <a:r>
              <a:rPr lang="en-US" b="1"/>
              <a:t>one who had been beaten with rods three times</a:t>
            </a:r>
          </a:p>
          <a:p>
            <a:pPr>
              <a:lnSpc>
                <a:spcPct val="90000"/>
              </a:lnSpc>
            </a:pPr>
            <a:r>
              <a:rPr lang="en-US" b="1"/>
              <a:t>one who had been stoned once</a:t>
            </a:r>
          </a:p>
          <a:p>
            <a:pPr>
              <a:lnSpc>
                <a:spcPct val="90000"/>
              </a:lnSpc>
            </a:pPr>
            <a:r>
              <a:rPr lang="en-US" b="1"/>
              <a:t>shipwrecked</a:t>
            </a:r>
          </a:p>
          <a:p>
            <a:pPr>
              <a:lnSpc>
                <a:spcPct val="90000"/>
              </a:lnSpc>
            </a:pPr>
            <a:r>
              <a:rPr lang="en-US" b="1"/>
              <a:t>hungered</a:t>
            </a:r>
          </a:p>
          <a:p>
            <a:pPr>
              <a:lnSpc>
                <a:spcPct val="90000"/>
              </a:lnSpc>
            </a:pPr>
            <a:r>
              <a:rPr lang="en-US" b="1"/>
              <a:t>nakedness, cold, perils,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repeatCount="indefinite" fill="hold" grpId="0" nodeType="withEffect">
                                  <p:stCondLst>
                                    <p:cond delay="0"/>
                                  </p:stCondLst>
                                  <p:iterate type="lt">
                                    <p:tmPct val="23000"/>
                                  </p:iterate>
                                  <p:childTnLst>
                                    <p:animClr clrSpc="rgb" dir="cw">
                                      <p:cBhvr override="childStyle">
                                        <p:cTn id="6" dur="1500" autoRev="1" fill="hold"/>
                                        <p:tgtEl>
                                          <p:spTgt spid="114690"/>
                                        </p:tgtEl>
                                        <p:attrNameLst>
                                          <p:attrName>style.color</p:attrName>
                                        </p:attrNameLst>
                                      </p:cBhvr>
                                      <p:to>
                                        <a:schemeClr val="bg1"/>
                                      </p:to>
                                    </p:animClr>
                                    <p:animClr clrSpc="rgb" dir="cw">
                                      <p:cBhvr>
                                        <p:cTn id="7" dur="1500" autoRev="1" fill="hold"/>
                                        <p:tgtEl>
                                          <p:spTgt spid="114690"/>
                                        </p:tgtEl>
                                        <p:attrNameLst>
                                          <p:attrName>fillcolor</p:attrName>
                                        </p:attrNameLst>
                                      </p:cBhvr>
                                      <p:to>
                                        <a:schemeClr val="bg1"/>
                                      </p:to>
                                    </p:animClr>
                                    <p:set>
                                      <p:cBhvr>
                                        <p:cTn id="8" dur="1500" autoRev="1" fill="hold"/>
                                        <p:tgtEl>
                                          <p:spTgt spid="114690"/>
                                        </p:tgtEl>
                                        <p:attrNameLst>
                                          <p:attrName>fill.type</p:attrName>
                                        </p:attrNameLst>
                                      </p:cBhvr>
                                      <p:to>
                                        <p:strVal val="solid"/>
                                      </p:to>
                                    </p:set>
                                    <p:set>
                                      <p:cBhvr>
                                        <p:cTn id="9" dur="1500" autoRev="1" fill="hold"/>
                                        <p:tgtEl>
                                          <p:spTgt spid="114690"/>
                                        </p:tgtEl>
                                        <p:attrNameLst>
                                          <p:attrName>fill.on</p:attrName>
                                        </p:attrNameLst>
                                      </p:cBhvr>
                                      <p:to>
                                        <p:strVal val="true"/>
                                      </p:to>
                                    </p:set>
                                  </p:childTnLst>
                                </p:cTn>
                              </p:par>
                              <p:par>
                                <p:cTn id="10" presetID="23" presetClass="entr" presetSubtype="16" fill="hold" grpId="0" nodeType="withEffect">
                                  <p:stCondLst>
                                    <p:cond delay="0"/>
                                  </p:stCondLst>
                                  <p:childTnLst>
                                    <p:set>
                                      <p:cBhvr>
                                        <p:cTn id="11" dur="1" fill="hold">
                                          <p:stCondLst>
                                            <p:cond delay="0"/>
                                          </p:stCondLst>
                                        </p:cTn>
                                        <p:tgtEl>
                                          <p:spTgt spid="114692">
                                            <p:txEl>
                                              <p:pRg st="0" end="0"/>
                                            </p:txEl>
                                          </p:spTgt>
                                        </p:tgtEl>
                                        <p:attrNameLst>
                                          <p:attrName>style.visibility</p:attrName>
                                        </p:attrNameLst>
                                      </p:cBhvr>
                                      <p:to>
                                        <p:strVal val="visible"/>
                                      </p:to>
                                    </p:set>
                                    <p:anim calcmode="lin" valueType="num">
                                      <p:cBhvr>
                                        <p:cTn id="12" dur="500" fill="hold"/>
                                        <p:tgtEl>
                                          <p:spTgt spid="114692">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11469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grpId="0" nodeType="clickEffect">
                                  <p:stCondLst>
                                    <p:cond delay="0"/>
                                  </p:stCondLst>
                                  <p:childTnLst>
                                    <p:set>
                                      <p:cBhvr>
                                        <p:cTn id="17" dur="1" fill="hold">
                                          <p:stCondLst>
                                            <p:cond delay="0"/>
                                          </p:stCondLst>
                                        </p:cTn>
                                        <p:tgtEl>
                                          <p:spTgt spid="114692">
                                            <p:txEl>
                                              <p:pRg st="1" end="1"/>
                                            </p:txEl>
                                          </p:spTgt>
                                        </p:tgtEl>
                                        <p:attrNameLst>
                                          <p:attrName>style.visibility</p:attrName>
                                        </p:attrNameLst>
                                      </p:cBhvr>
                                      <p:to>
                                        <p:strVal val="visible"/>
                                      </p:to>
                                    </p:set>
                                    <p:anim calcmode="lin" valueType="num">
                                      <p:cBhvr>
                                        <p:cTn id="18" dur="500" fill="hold"/>
                                        <p:tgtEl>
                                          <p:spTgt spid="114692">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114692">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grpId="0" nodeType="clickEffect">
                                  <p:stCondLst>
                                    <p:cond delay="0"/>
                                  </p:stCondLst>
                                  <p:childTnLst>
                                    <p:set>
                                      <p:cBhvr>
                                        <p:cTn id="23" dur="1" fill="hold">
                                          <p:stCondLst>
                                            <p:cond delay="0"/>
                                          </p:stCondLst>
                                        </p:cTn>
                                        <p:tgtEl>
                                          <p:spTgt spid="114692">
                                            <p:txEl>
                                              <p:pRg st="2" end="2"/>
                                            </p:txEl>
                                          </p:spTgt>
                                        </p:tgtEl>
                                        <p:attrNameLst>
                                          <p:attrName>style.visibility</p:attrName>
                                        </p:attrNameLst>
                                      </p:cBhvr>
                                      <p:to>
                                        <p:strVal val="visible"/>
                                      </p:to>
                                    </p:set>
                                    <p:anim calcmode="lin" valueType="num">
                                      <p:cBhvr>
                                        <p:cTn id="24" dur="500" fill="hold"/>
                                        <p:tgtEl>
                                          <p:spTgt spid="114692">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114692">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23" presetClass="entr" presetSubtype="16" fill="hold" grpId="0" nodeType="clickEffect">
                                  <p:stCondLst>
                                    <p:cond delay="0"/>
                                  </p:stCondLst>
                                  <p:childTnLst>
                                    <p:set>
                                      <p:cBhvr>
                                        <p:cTn id="29" dur="1" fill="hold">
                                          <p:stCondLst>
                                            <p:cond delay="0"/>
                                          </p:stCondLst>
                                        </p:cTn>
                                        <p:tgtEl>
                                          <p:spTgt spid="114692">
                                            <p:txEl>
                                              <p:pRg st="3" end="3"/>
                                            </p:txEl>
                                          </p:spTgt>
                                        </p:tgtEl>
                                        <p:attrNameLst>
                                          <p:attrName>style.visibility</p:attrName>
                                        </p:attrNameLst>
                                      </p:cBhvr>
                                      <p:to>
                                        <p:strVal val="visible"/>
                                      </p:to>
                                    </p:set>
                                    <p:anim calcmode="lin" valueType="num">
                                      <p:cBhvr>
                                        <p:cTn id="30" dur="500" fill="hold"/>
                                        <p:tgtEl>
                                          <p:spTgt spid="114692">
                                            <p:txEl>
                                              <p:pRg st="3" end="3"/>
                                            </p:txEl>
                                          </p:spTgt>
                                        </p:tgtEl>
                                        <p:attrNameLst>
                                          <p:attrName>ppt_w</p:attrName>
                                        </p:attrNameLst>
                                      </p:cBhvr>
                                      <p:tavLst>
                                        <p:tav tm="0">
                                          <p:val>
                                            <p:fltVal val="0"/>
                                          </p:val>
                                        </p:tav>
                                        <p:tav tm="100000">
                                          <p:val>
                                            <p:strVal val="#ppt_w"/>
                                          </p:val>
                                        </p:tav>
                                      </p:tavLst>
                                    </p:anim>
                                    <p:anim calcmode="lin" valueType="num">
                                      <p:cBhvr>
                                        <p:cTn id="31" dur="500" fill="hold"/>
                                        <p:tgtEl>
                                          <p:spTgt spid="114692">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23" presetClass="entr" presetSubtype="16" fill="hold" grpId="0" nodeType="clickEffect">
                                  <p:stCondLst>
                                    <p:cond delay="0"/>
                                  </p:stCondLst>
                                  <p:childTnLst>
                                    <p:set>
                                      <p:cBhvr>
                                        <p:cTn id="35" dur="1" fill="hold">
                                          <p:stCondLst>
                                            <p:cond delay="0"/>
                                          </p:stCondLst>
                                        </p:cTn>
                                        <p:tgtEl>
                                          <p:spTgt spid="114692">
                                            <p:txEl>
                                              <p:pRg st="4" end="4"/>
                                            </p:txEl>
                                          </p:spTgt>
                                        </p:tgtEl>
                                        <p:attrNameLst>
                                          <p:attrName>style.visibility</p:attrName>
                                        </p:attrNameLst>
                                      </p:cBhvr>
                                      <p:to>
                                        <p:strVal val="visible"/>
                                      </p:to>
                                    </p:set>
                                    <p:anim calcmode="lin" valueType="num">
                                      <p:cBhvr>
                                        <p:cTn id="36" dur="500" fill="hold"/>
                                        <p:tgtEl>
                                          <p:spTgt spid="114692">
                                            <p:txEl>
                                              <p:pRg st="4" end="4"/>
                                            </p:txEl>
                                          </p:spTgt>
                                        </p:tgtEl>
                                        <p:attrNameLst>
                                          <p:attrName>ppt_w</p:attrName>
                                        </p:attrNameLst>
                                      </p:cBhvr>
                                      <p:tavLst>
                                        <p:tav tm="0">
                                          <p:val>
                                            <p:fltVal val="0"/>
                                          </p:val>
                                        </p:tav>
                                        <p:tav tm="100000">
                                          <p:val>
                                            <p:strVal val="#ppt_w"/>
                                          </p:val>
                                        </p:tav>
                                      </p:tavLst>
                                    </p:anim>
                                    <p:anim calcmode="lin" valueType="num">
                                      <p:cBhvr>
                                        <p:cTn id="37" dur="500" fill="hold"/>
                                        <p:tgtEl>
                                          <p:spTgt spid="114692">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114692">
                                            <p:txEl>
                                              <p:pRg st="5" end="5"/>
                                            </p:txEl>
                                          </p:spTgt>
                                        </p:tgtEl>
                                        <p:attrNameLst>
                                          <p:attrName>style.visibility</p:attrName>
                                        </p:attrNameLst>
                                      </p:cBhvr>
                                      <p:to>
                                        <p:strVal val="visible"/>
                                      </p:to>
                                    </p:set>
                                    <p:anim calcmode="lin" valueType="num">
                                      <p:cBhvr>
                                        <p:cTn id="42" dur="500" fill="hold"/>
                                        <p:tgtEl>
                                          <p:spTgt spid="114692">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114692">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0" nodeType="clickEffect">
                                  <p:stCondLst>
                                    <p:cond delay="0"/>
                                  </p:stCondLst>
                                  <p:childTnLst>
                                    <p:set>
                                      <p:cBhvr>
                                        <p:cTn id="47" dur="1" fill="hold">
                                          <p:stCondLst>
                                            <p:cond delay="0"/>
                                          </p:stCondLst>
                                        </p:cTn>
                                        <p:tgtEl>
                                          <p:spTgt spid="114692">
                                            <p:txEl>
                                              <p:pRg st="6" end="6"/>
                                            </p:txEl>
                                          </p:spTgt>
                                        </p:tgtEl>
                                        <p:attrNameLst>
                                          <p:attrName>style.visibility</p:attrName>
                                        </p:attrNameLst>
                                      </p:cBhvr>
                                      <p:to>
                                        <p:strVal val="visible"/>
                                      </p:to>
                                    </p:set>
                                    <p:anim calcmode="lin" valueType="num">
                                      <p:cBhvr>
                                        <p:cTn id="48" dur="500" fill="hold"/>
                                        <p:tgtEl>
                                          <p:spTgt spid="114692">
                                            <p:txEl>
                                              <p:pRg st="6" end="6"/>
                                            </p:txEl>
                                          </p:spTgt>
                                        </p:tgtEl>
                                        <p:attrNameLst>
                                          <p:attrName>ppt_w</p:attrName>
                                        </p:attrNameLst>
                                      </p:cBhvr>
                                      <p:tavLst>
                                        <p:tav tm="0">
                                          <p:val>
                                            <p:fltVal val="0"/>
                                          </p:val>
                                        </p:tav>
                                        <p:tav tm="100000">
                                          <p:val>
                                            <p:strVal val="#ppt_w"/>
                                          </p:val>
                                        </p:tav>
                                      </p:tavLst>
                                    </p:anim>
                                    <p:anim calcmode="lin" valueType="num">
                                      <p:cBhvr>
                                        <p:cTn id="49" dur="500" fill="hold"/>
                                        <p:tgtEl>
                                          <p:spTgt spid="114692">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53" presetClass="entr" presetSubtype="0" fill="hold" nodeType="clickEffect">
                                  <p:stCondLst>
                                    <p:cond delay="0"/>
                                  </p:stCondLst>
                                  <p:childTnLst>
                                    <p:set>
                                      <p:cBhvr>
                                        <p:cTn id="53" dur="1" fill="hold">
                                          <p:stCondLst>
                                            <p:cond delay="0"/>
                                          </p:stCondLst>
                                        </p:cTn>
                                        <p:tgtEl>
                                          <p:spTgt spid="114691">
                                            <p:txEl>
                                              <p:pRg st="0" end="0"/>
                                            </p:txEl>
                                          </p:spTgt>
                                        </p:tgtEl>
                                        <p:attrNameLst>
                                          <p:attrName>style.visibility</p:attrName>
                                        </p:attrNameLst>
                                      </p:cBhvr>
                                      <p:to>
                                        <p:strVal val="visible"/>
                                      </p:to>
                                    </p:set>
                                    <p:anim calcmode="lin" valueType="num">
                                      <p:cBhvr>
                                        <p:cTn id="54" dur="2000" fill="hold"/>
                                        <p:tgtEl>
                                          <p:spTgt spid="114691">
                                            <p:txEl>
                                              <p:pRg st="0" end="0"/>
                                            </p:txEl>
                                          </p:spTgt>
                                        </p:tgtEl>
                                        <p:attrNameLst>
                                          <p:attrName>ppt_w</p:attrName>
                                        </p:attrNameLst>
                                      </p:cBhvr>
                                      <p:tavLst>
                                        <p:tav tm="0">
                                          <p:val>
                                            <p:fltVal val="0"/>
                                          </p:val>
                                        </p:tav>
                                        <p:tav tm="100000">
                                          <p:val>
                                            <p:strVal val="#ppt_w"/>
                                          </p:val>
                                        </p:tav>
                                      </p:tavLst>
                                    </p:anim>
                                    <p:anim calcmode="lin" valueType="num">
                                      <p:cBhvr>
                                        <p:cTn id="55" dur="2000" fill="hold"/>
                                        <p:tgtEl>
                                          <p:spTgt spid="114691">
                                            <p:txEl>
                                              <p:pRg st="0" end="0"/>
                                            </p:txEl>
                                          </p:spTgt>
                                        </p:tgtEl>
                                        <p:attrNameLst>
                                          <p:attrName>ppt_h</p:attrName>
                                        </p:attrNameLst>
                                      </p:cBhvr>
                                      <p:tavLst>
                                        <p:tav tm="0">
                                          <p:val>
                                            <p:fltVal val="0"/>
                                          </p:val>
                                        </p:tav>
                                        <p:tav tm="100000">
                                          <p:val>
                                            <p:strVal val="#ppt_h"/>
                                          </p:val>
                                        </p:tav>
                                      </p:tavLst>
                                    </p:anim>
                                    <p:animEffect transition="in" filter="fade">
                                      <p:cBhvr>
                                        <p:cTn id="56" dur="2000"/>
                                        <p:tgtEl>
                                          <p:spTgt spid="1146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p:bldP spid="114692"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5"/>
          <p:cNvSpPr>
            <a:spLocks noGrp="1"/>
          </p:cNvSpPr>
          <p:nvPr>
            <p:ph type="sldNum" sz="quarter" idx="12"/>
          </p:nvPr>
        </p:nvSpPr>
        <p:spPr/>
        <p:txBody>
          <a:bodyPr/>
          <a:lstStyle/>
          <a:p>
            <a:fld id="{07973DA8-18BC-48E0-9687-A6D4FAB4A8CD}" type="slidenum">
              <a:rPr lang="en-US"/>
              <a:pPr/>
              <a:t>28</a:t>
            </a:fld>
            <a:endParaRPr lang="en-US"/>
          </a:p>
        </p:txBody>
      </p:sp>
      <p:sp>
        <p:nvSpPr>
          <p:cNvPr id="116738" name="WordArt 2"/>
          <p:cNvSpPr>
            <a:spLocks noChangeArrowheads="1" noChangeShapeType="1" noTextEdit="1"/>
          </p:cNvSpPr>
          <p:nvPr/>
        </p:nvSpPr>
        <p:spPr bwMode="auto">
          <a:xfrm rot="-3025821">
            <a:off x="3136900" y="1025525"/>
            <a:ext cx="4371975" cy="3178175"/>
          </a:xfrm>
          <a:prstGeom prst="rect">
            <a:avLst/>
          </a:prstGeom>
        </p:spPr>
        <p:txBody>
          <a:bodyPr wrap="none" fromWordArt="1">
            <a:prstTxWarp prst="textCurveDown">
              <a:avLst>
                <a:gd name="adj" fmla="val 52630"/>
              </a:avLst>
            </a:prstTxWarp>
          </a:bodyPr>
          <a:lstStyle/>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The Race</a:t>
            </a:r>
          </a:p>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Set Before Us</a:t>
            </a:r>
          </a:p>
        </p:txBody>
      </p:sp>
      <p:sp>
        <p:nvSpPr>
          <p:cNvPr id="116739" name="Freeform 3"/>
          <p:cNvSpPr>
            <a:spLocks/>
          </p:cNvSpPr>
          <p:nvPr/>
        </p:nvSpPr>
        <p:spPr bwMode="auto">
          <a:xfrm>
            <a:off x="76200" y="152400"/>
            <a:ext cx="7518400" cy="5626100"/>
          </a:xfrm>
          <a:custGeom>
            <a:avLst/>
            <a:gdLst/>
            <a:ahLst/>
            <a:cxnLst>
              <a:cxn ang="0">
                <a:pos x="0" y="2392"/>
              </a:cxn>
              <a:cxn ang="0">
                <a:pos x="3024" y="1528"/>
              </a:cxn>
              <a:cxn ang="0">
                <a:pos x="4128" y="520"/>
              </a:cxn>
              <a:cxn ang="0">
                <a:pos x="3840" y="40"/>
              </a:cxn>
              <a:cxn ang="0">
                <a:pos x="4512" y="280"/>
              </a:cxn>
              <a:cxn ang="0">
                <a:pos x="4704" y="904"/>
              </a:cxn>
              <a:cxn ang="0">
                <a:pos x="4320" y="1960"/>
              </a:cxn>
              <a:cxn ang="0">
                <a:pos x="3648" y="2728"/>
              </a:cxn>
              <a:cxn ang="0">
                <a:pos x="1920" y="3544"/>
              </a:cxn>
            </a:cxnLst>
            <a:rect l="0" t="0" r="r" b="b"/>
            <a:pathLst>
              <a:path w="4736" h="3544">
                <a:moveTo>
                  <a:pt x="0" y="2392"/>
                </a:moveTo>
                <a:cubicBezTo>
                  <a:pt x="1168" y="2116"/>
                  <a:pt x="2336" y="1840"/>
                  <a:pt x="3024" y="1528"/>
                </a:cubicBezTo>
                <a:cubicBezTo>
                  <a:pt x="3712" y="1216"/>
                  <a:pt x="3992" y="768"/>
                  <a:pt x="4128" y="520"/>
                </a:cubicBezTo>
                <a:cubicBezTo>
                  <a:pt x="4264" y="272"/>
                  <a:pt x="3776" y="80"/>
                  <a:pt x="3840" y="40"/>
                </a:cubicBezTo>
                <a:cubicBezTo>
                  <a:pt x="3904" y="0"/>
                  <a:pt x="4368" y="136"/>
                  <a:pt x="4512" y="280"/>
                </a:cubicBezTo>
                <a:cubicBezTo>
                  <a:pt x="4656" y="424"/>
                  <a:pt x="4736" y="624"/>
                  <a:pt x="4704" y="904"/>
                </a:cubicBezTo>
                <a:cubicBezTo>
                  <a:pt x="4672" y="1184"/>
                  <a:pt x="4496" y="1656"/>
                  <a:pt x="4320" y="1960"/>
                </a:cubicBezTo>
                <a:cubicBezTo>
                  <a:pt x="4144" y="2264"/>
                  <a:pt x="4048" y="2464"/>
                  <a:pt x="3648" y="2728"/>
                </a:cubicBezTo>
                <a:cubicBezTo>
                  <a:pt x="3248" y="2992"/>
                  <a:pt x="2208" y="3408"/>
                  <a:pt x="1920" y="3544"/>
                </a:cubicBezTo>
              </a:path>
            </a:pathLst>
          </a:custGeom>
          <a:solidFill>
            <a:srgbClr val="FFFF00">
              <a:alpha val="23000"/>
            </a:srgbClr>
          </a:solidFill>
          <a:ln w="9525">
            <a:solidFill>
              <a:schemeClr val="tx1"/>
            </a:solidFill>
            <a:round/>
            <a:headEnd/>
            <a:tailEnd/>
          </a:ln>
          <a:effectLst/>
        </p:spPr>
        <p:txBody>
          <a:bodyPr/>
          <a:lstStyle/>
          <a:p>
            <a:endParaRPr lang="en-US"/>
          </a:p>
        </p:txBody>
      </p:sp>
      <p:sp useBgFill="1">
        <p:nvSpPr>
          <p:cNvPr id="116740" name="Freeform 4"/>
          <p:cNvSpPr>
            <a:spLocks/>
          </p:cNvSpPr>
          <p:nvPr/>
        </p:nvSpPr>
        <p:spPr bwMode="auto">
          <a:xfrm>
            <a:off x="0" y="3962400"/>
            <a:ext cx="3581400" cy="2895600"/>
          </a:xfrm>
          <a:custGeom>
            <a:avLst/>
            <a:gdLst/>
            <a:ahLst/>
            <a:cxnLst>
              <a:cxn ang="0">
                <a:pos x="0" y="0"/>
              </a:cxn>
              <a:cxn ang="0">
                <a:pos x="1152" y="480"/>
              </a:cxn>
              <a:cxn ang="0">
                <a:pos x="1680" y="1440"/>
              </a:cxn>
            </a:cxnLst>
            <a:rect l="0" t="0" r="r" b="b"/>
            <a:pathLst>
              <a:path w="1680" h="1440">
                <a:moveTo>
                  <a:pt x="0" y="0"/>
                </a:moveTo>
                <a:cubicBezTo>
                  <a:pt x="436" y="120"/>
                  <a:pt x="872" y="240"/>
                  <a:pt x="1152" y="480"/>
                </a:cubicBezTo>
                <a:cubicBezTo>
                  <a:pt x="1432" y="720"/>
                  <a:pt x="1592" y="1280"/>
                  <a:pt x="1680" y="1440"/>
                </a:cubicBezTo>
              </a:path>
            </a:pathLst>
          </a:custGeom>
          <a:ln w="50800">
            <a:solidFill>
              <a:schemeClr val="folHlink"/>
            </a:solidFill>
            <a:round/>
            <a:headEnd/>
            <a:tailEnd/>
          </a:ln>
          <a:effectLst/>
        </p:spPr>
        <p:txBody>
          <a:bodyPr/>
          <a:lstStyle/>
          <a:p>
            <a:endParaRPr lang="en-US"/>
          </a:p>
        </p:txBody>
      </p:sp>
      <p:sp>
        <p:nvSpPr>
          <p:cNvPr id="116741" name="Text Box 5"/>
          <p:cNvSpPr txBox="1">
            <a:spLocks noChangeArrowheads="1"/>
          </p:cNvSpPr>
          <p:nvPr/>
        </p:nvSpPr>
        <p:spPr bwMode="auto">
          <a:xfrm>
            <a:off x="-15875" y="4419600"/>
            <a:ext cx="1903413" cy="946150"/>
          </a:xfrm>
          <a:prstGeom prst="rect">
            <a:avLst/>
          </a:prstGeom>
          <a:noFill/>
          <a:ln w="9525">
            <a:noFill/>
            <a:miter lim="800000"/>
            <a:headEnd/>
            <a:tailEnd/>
          </a:ln>
          <a:effectLst/>
        </p:spPr>
        <p:txBody>
          <a:bodyPr wrap="none">
            <a:spAutoFit/>
          </a:bodyPr>
          <a:lstStyle/>
          <a:p>
            <a:r>
              <a:rPr lang="en-US" sz="2800"/>
              <a:t>Must Enter</a:t>
            </a:r>
          </a:p>
          <a:p>
            <a:r>
              <a:rPr lang="en-US" sz="2800"/>
              <a:t>2 Tim. 2:5</a:t>
            </a:r>
          </a:p>
        </p:txBody>
      </p:sp>
      <p:sp>
        <p:nvSpPr>
          <p:cNvPr id="116742" name="Text Box 6"/>
          <p:cNvSpPr txBox="1">
            <a:spLocks noChangeArrowheads="1"/>
          </p:cNvSpPr>
          <p:nvPr/>
        </p:nvSpPr>
        <p:spPr bwMode="auto">
          <a:xfrm>
            <a:off x="1352550" y="5943600"/>
            <a:ext cx="1952625" cy="946150"/>
          </a:xfrm>
          <a:prstGeom prst="rect">
            <a:avLst/>
          </a:prstGeom>
          <a:noFill/>
          <a:ln w="9525">
            <a:noFill/>
            <a:miter lim="800000"/>
            <a:headEnd/>
            <a:tailEnd/>
          </a:ln>
          <a:effectLst/>
        </p:spPr>
        <p:txBody>
          <a:bodyPr wrap="none">
            <a:spAutoFit/>
          </a:bodyPr>
          <a:lstStyle/>
          <a:p>
            <a:r>
              <a:rPr lang="en-US" sz="2800"/>
              <a:t>Must Run</a:t>
            </a:r>
          </a:p>
          <a:p>
            <a:r>
              <a:rPr lang="en-US" sz="2800"/>
              <a:t>1 Cor. 9:24ff</a:t>
            </a:r>
          </a:p>
        </p:txBody>
      </p:sp>
      <p:sp>
        <p:nvSpPr>
          <p:cNvPr id="116743" name="Line 7"/>
          <p:cNvSpPr>
            <a:spLocks noChangeShapeType="1"/>
          </p:cNvSpPr>
          <p:nvPr/>
        </p:nvSpPr>
        <p:spPr bwMode="auto">
          <a:xfrm flipV="1">
            <a:off x="228600" y="5181600"/>
            <a:ext cx="2362200" cy="1295400"/>
          </a:xfrm>
          <a:prstGeom prst="line">
            <a:avLst/>
          </a:prstGeom>
          <a:noFill/>
          <a:ln w="307975">
            <a:solidFill>
              <a:schemeClr val="tx1"/>
            </a:solidFill>
            <a:round/>
            <a:headEnd/>
            <a:tailEnd type="triangle" w="sm" len="sm"/>
          </a:ln>
          <a:effectLst/>
        </p:spPr>
        <p:txBody>
          <a:bodyPr/>
          <a:lstStyle/>
          <a:p>
            <a:endParaRPr lang="en-US"/>
          </a:p>
        </p:txBody>
      </p:sp>
      <p:sp>
        <p:nvSpPr>
          <p:cNvPr id="116744" name="Text Box 8"/>
          <p:cNvSpPr txBox="1">
            <a:spLocks noChangeArrowheads="1"/>
          </p:cNvSpPr>
          <p:nvPr/>
        </p:nvSpPr>
        <p:spPr bwMode="auto">
          <a:xfrm rot="-1747954">
            <a:off x="31750" y="5638800"/>
            <a:ext cx="2559050" cy="457200"/>
          </a:xfrm>
          <a:prstGeom prst="rect">
            <a:avLst/>
          </a:prstGeom>
          <a:noFill/>
          <a:ln w="9525">
            <a:noFill/>
            <a:miter lim="800000"/>
            <a:headEnd/>
            <a:tailEnd/>
          </a:ln>
          <a:effectLst/>
        </p:spPr>
        <p:txBody>
          <a:bodyPr wrap="none">
            <a:spAutoFit/>
          </a:bodyPr>
          <a:lstStyle/>
          <a:p>
            <a:r>
              <a:rPr lang="en-US">
                <a:solidFill>
                  <a:schemeClr val="bg1"/>
                </a:solidFill>
              </a:rPr>
              <a:t>H+B+R+C+BAP.</a:t>
            </a:r>
          </a:p>
        </p:txBody>
      </p:sp>
      <p:sp>
        <p:nvSpPr>
          <p:cNvPr id="116745" name="Freeform 9"/>
          <p:cNvSpPr>
            <a:spLocks/>
          </p:cNvSpPr>
          <p:nvPr/>
        </p:nvSpPr>
        <p:spPr bwMode="auto">
          <a:xfrm>
            <a:off x="6477000" y="457200"/>
            <a:ext cx="2552700" cy="3581400"/>
          </a:xfrm>
          <a:custGeom>
            <a:avLst/>
            <a:gdLst/>
            <a:ahLst/>
            <a:cxnLst>
              <a:cxn ang="0">
                <a:pos x="0" y="2256"/>
              </a:cxn>
              <a:cxn ang="0">
                <a:pos x="1344" y="1440"/>
              </a:cxn>
              <a:cxn ang="0">
                <a:pos x="1584" y="0"/>
              </a:cxn>
            </a:cxnLst>
            <a:rect l="0" t="0" r="r" b="b"/>
            <a:pathLst>
              <a:path w="1608" h="2256">
                <a:moveTo>
                  <a:pt x="0" y="2256"/>
                </a:moveTo>
                <a:cubicBezTo>
                  <a:pt x="540" y="2036"/>
                  <a:pt x="1080" y="1816"/>
                  <a:pt x="1344" y="1440"/>
                </a:cubicBezTo>
                <a:cubicBezTo>
                  <a:pt x="1608" y="1064"/>
                  <a:pt x="1544" y="240"/>
                  <a:pt x="1584" y="0"/>
                </a:cubicBezTo>
              </a:path>
            </a:pathLst>
          </a:custGeom>
          <a:noFill/>
          <a:ln w="215900" cap="flat">
            <a:solidFill>
              <a:schemeClr val="tx1"/>
            </a:solidFill>
            <a:prstDash val="sysDot"/>
            <a:round/>
            <a:headEnd/>
            <a:tailEnd type="triangle" w="med" len="med"/>
          </a:ln>
          <a:effectLst/>
        </p:spPr>
        <p:txBody>
          <a:bodyPr/>
          <a:lstStyle/>
          <a:p>
            <a:endParaRPr lang="en-US"/>
          </a:p>
        </p:txBody>
      </p:sp>
      <p:sp>
        <p:nvSpPr>
          <p:cNvPr id="116746" name="Freeform 10"/>
          <p:cNvSpPr>
            <a:spLocks/>
          </p:cNvSpPr>
          <p:nvPr/>
        </p:nvSpPr>
        <p:spPr bwMode="auto">
          <a:xfrm>
            <a:off x="4495800" y="5257800"/>
            <a:ext cx="1981200" cy="1600200"/>
          </a:xfrm>
          <a:custGeom>
            <a:avLst/>
            <a:gdLst/>
            <a:ahLst/>
            <a:cxnLst>
              <a:cxn ang="0">
                <a:pos x="0" y="0"/>
              </a:cxn>
              <a:cxn ang="0">
                <a:pos x="624" y="384"/>
              </a:cxn>
              <a:cxn ang="0">
                <a:pos x="960" y="912"/>
              </a:cxn>
            </a:cxnLst>
            <a:rect l="0" t="0" r="r" b="b"/>
            <a:pathLst>
              <a:path w="960" h="912">
                <a:moveTo>
                  <a:pt x="0" y="0"/>
                </a:moveTo>
                <a:cubicBezTo>
                  <a:pt x="232" y="116"/>
                  <a:pt x="464" y="232"/>
                  <a:pt x="624" y="384"/>
                </a:cubicBezTo>
                <a:cubicBezTo>
                  <a:pt x="784" y="536"/>
                  <a:pt x="904" y="824"/>
                  <a:pt x="960" y="912"/>
                </a:cubicBezTo>
              </a:path>
            </a:pathLst>
          </a:custGeom>
          <a:noFill/>
          <a:ln w="269875" cap="flat">
            <a:solidFill>
              <a:schemeClr val="tx1"/>
            </a:solidFill>
            <a:prstDash val="sysDot"/>
            <a:round/>
            <a:headEnd/>
            <a:tailEnd type="triangle" w="med" len="med"/>
          </a:ln>
          <a:effectLst/>
        </p:spPr>
        <p:txBody>
          <a:bodyPr/>
          <a:lstStyle/>
          <a:p>
            <a:endParaRPr lang="en-US"/>
          </a:p>
        </p:txBody>
      </p:sp>
      <p:sp>
        <p:nvSpPr>
          <p:cNvPr id="116747" name="WordArt 11"/>
          <p:cNvSpPr>
            <a:spLocks noChangeArrowheads="1" noChangeShapeType="1" noTextEdit="1"/>
          </p:cNvSpPr>
          <p:nvPr/>
        </p:nvSpPr>
        <p:spPr bwMode="auto">
          <a:xfrm rot="2659282">
            <a:off x="4733925" y="5257800"/>
            <a:ext cx="2581275" cy="1447800"/>
          </a:xfrm>
          <a:prstGeom prst="rect">
            <a:avLst/>
          </a:prstGeom>
        </p:spPr>
        <p:txBody>
          <a:bodyPr spcFirstLastPara="1" wrap="none" fromWordArt="1">
            <a:prstTxWarp prst="textArchUp">
              <a:avLst>
                <a:gd name="adj" fmla="val 11902382"/>
              </a:avLst>
            </a:prstTxWarp>
          </a:bodyPr>
          <a:lstStyle/>
          <a:p>
            <a:pPr algn="ctr"/>
            <a:r>
              <a:rPr lang="en-US" sz="2800" kern="10" normalizeH="1">
                <a:ln w="9525">
                  <a:solidFill>
                    <a:srgbClr val="000000"/>
                  </a:solidFill>
                  <a:round/>
                  <a:headEnd/>
                  <a:tailEnd/>
                </a:ln>
                <a:solidFill>
                  <a:srgbClr val="FFFF99"/>
                </a:solidFill>
                <a:latin typeface="Arial Black"/>
              </a:rPr>
              <a:t>A More</a:t>
            </a:r>
          </a:p>
          <a:p>
            <a:pPr algn="ctr"/>
            <a:r>
              <a:rPr lang="en-US" sz="2800" kern="10" normalizeH="1">
                <a:ln w="9525">
                  <a:solidFill>
                    <a:srgbClr val="000000"/>
                  </a:solidFill>
                  <a:round/>
                  <a:headEnd/>
                  <a:tailEnd/>
                </a:ln>
                <a:solidFill>
                  <a:srgbClr val="FFFF99"/>
                </a:solidFill>
                <a:latin typeface="Arial Black"/>
              </a:rPr>
              <a:t>Popular Race</a:t>
            </a:r>
          </a:p>
        </p:txBody>
      </p:sp>
      <p:sp>
        <p:nvSpPr>
          <p:cNvPr id="116748" name="Freeform 12"/>
          <p:cNvSpPr>
            <a:spLocks/>
          </p:cNvSpPr>
          <p:nvPr/>
        </p:nvSpPr>
        <p:spPr bwMode="auto">
          <a:xfrm>
            <a:off x="6210300" y="4419600"/>
            <a:ext cx="3086100" cy="1588"/>
          </a:xfrm>
          <a:custGeom>
            <a:avLst/>
            <a:gdLst/>
            <a:ahLst/>
            <a:cxnLst>
              <a:cxn ang="0">
                <a:pos x="0" y="0"/>
              </a:cxn>
              <a:cxn ang="0">
                <a:pos x="1632" y="0"/>
              </a:cxn>
              <a:cxn ang="0">
                <a:pos x="1872" y="0"/>
              </a:cxn>
            </a:cxnLst>
            <a:rect l="0" t="0" r="r" b="b"/>
            <a:pathLst>
              <a:path w="1944" h="1">
                <a:moveTo>
                  <a:pt x="0" y="0"/>
                </a:moveTo>
                <a:cubicBezTo>
                  <a:pt x="660" y="0"/>
                  <a:pt x="1320" y="0"/>
                  <a:pt x="1632" y="0"/>
                </a:cubicBezTo>
                <a:cubicBezTo>
                  <a:pt x="1944" y="0"/>
                  <a:pt x="1908" y="0"/>
                  <a:pt x="1872" y="0"/>
                </a:cubicBezTo>
              </a:path>
            </a:pathLst>
          </a:custGeom>
          <a:noFill/>
          <a:ln w="228600" cap="flat">
            <a:solidFill>
              <a:schemeClr val="tx1"/>
            </a:solidFill>
            <a:prstDash val="sysDot"/>
            <a:round/>
            <a:headEnd/>
            <a:tailEnd type="triangle" w="med" len="med"/>
          </a:ln>
          <a:effectLst/>
        </p:spPr>
        <p:txBody>
          <a:bodyPr/>
          <a:lstStyle/>
          <a:p>
            <a:endParaRPr lang="en-US"/>
          </a:p>
        </p:txBody>
      </p:sp>
      <p:sp>
        <p:nvSpPr>
          <p:cNvPr id="116749" name="Oval 13"/>
          <p:cNvSpPr>
            <a:spLocks noChangeArrowheads="1"/>
          </p:cNvSpPr>
          <p:nvPr/>
        </p:nvSpPr>
        <p:spPr bwMode="auto">
          <a:xfrm>
            <a:off x="5791200" y="41148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16750" name="WordArt 14"/>
          <p:cNvSpPr>
            <a:spLocks noChangeArrowheads="1" noChangeShapeType="1" noTextEdit="1"/>
          </p:cNvSpPr>
          <p:nvPr/>
        </p:nvSpPr>
        <p:spPr bwMode="auto">
          <a:xfrm>
            <a:off x="6934200" y="4648200"/>
            <a:ext cx="2181225" cy="5715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Easier Race</a:t>
            </a:r>
          </a:p>
        </p:txBody>
      </p:sp>
      <p:sp>
        <p:nvSpPr>
          <p:cNvPr id="116751" name="WordArt 15"/>
          <p:cNvSpPr>
            <a:spLocks noChangeArrowheads="1" noChangeShapeType="1" noTextEdit="1"/>
          </p:cNvSpPr>
          <p:nvPr/>
        </p:nvSpPr>
        <p:spPr bwMode="auto">
          <a:xfrm rot="-4460828">
            <a:off x="5715000" y="1295400"/>
            <a:ext cx="3581400" cy="990600"/>
          </a:xfrm>
          <a:prstGeom prst="rect">
            <a:avLst/>
          </a:prstGeom>
        </p:spPr>
        <p:txBody>
          <a:bodyPr spcFirstLastPara="1" wrap="none" fromWordArt="1">
            <a:prstTxWarp prst="textArchDown">
              <a:avLst>
                <a:gd name="adj" fmla="val 649594"/>
              </a:avLst>
            </a:prstTxWarp>
          </a:bodyPr>
          <a:lstStyle/>
          <a:p>
            <a:pPr algn="ctr"/>
            <a:r>
              <a:rPr lang="en-US" sz="2800" kern="10" spc="-140" normalizeH="1">
                <a:ln w="12700">
                  <a:solidFill>
                    <a:srgbClr val="000000"/>
                  </a:solidFill>
                  <a:round/>
                  <a:headEnd/>
                  <a:tailEnd/>
                </a:ln>
                <a:blipFill dpi="0" rotWithShape="0">
                  <a:blip r:embed="rId3">
                    <a:alphaModFix amt="70000"/>
                  </a:blip>
                  <a:srcRect/>
                  <a:tile tx="0" ty="0" sx="100000" sy="100000" flip="none" algn="tl"/>
                </a:blipFill>
                <a:latin typeface="Arial Black"/>
              </a:rPr>
              <a:t>Depart For Worldly</a:t>
            </a:r>
          </a:p>
          <a:p>
            <a:pPr algn="ctr"/>
            <a:r>
              <a:rPr lang="en-US" sz="2800" kern="10" spc="-140" normalizeH="1">
                <a:ln w="12700">
                  <a:solidFill>
                    <a:srgbClr val="000000"/>
                  </a:solidFill>
                  <a:round/>
                  <a:headEnd/>
                  <a:tailEnd/>
                </a:ln>
                <a:blipFill dpi="0" rotWithShape="0">
                  <a:blip r:embed="rId3">
                    <a:alphaModFix amt="70000"/>
                  </a:blip>
                  <a:srcRect/>
                  <a:tile tx="0" ty="0" sx="100000" sy="100000" flip="none" algn="tl"/>
                </a:blipFill>
                <a:latin typeface="Arial Black"/>
              </a:rPr>
              <a:t>ADVANCEMENT</a:t>
            </a:r>
          </a:p>
        </p:txBody>
      </p:sp>
      <p:sp>
        <p:nvSpPr>
          <p:cNvPr id="116752" name="Freeform 16"/>
          <p:cNvSpPr>
            <a:spLocks/>
          </p:cNvSpPr>
          <p:nvPr/>
        </p:nvSpPr>
        <p:spPr bwMode="auto">
          <a:xfrm rot="-612728">
            <a:off x="1295400" y="1714500"/>
            <a:ext cx="4000500" cy="876300"/>
          </a:xfrm>
          <a:custGeom>
            <a:avLst/>
            <a:gdLst/>
            <a:ahLst/>
            <a:cxnLst>
              <a:cxn ang="0">
                <a:pos x="2160" y="552"/>
              </a:cxn>
              <a:cxn ang="0">
                <a:pos x="2160" y="72"/>
              </a:cxn>
              <a:cxn ang="0">
                <a:pos x="0" y="120"/>
              </a:cxn>
            </a:cxnLst>
            <a:rect l="0" t="0" r="r" b="b"/>
            <a:pathLst>
              <a:path w="2520" h="552">
                <a:moveTo>
                  <a:pt x="2160" y="552"/>
                </a:moveTo>
                <a:cubicBezTo>
                  <a:pt x="2340" y="348"/>
                  <a:pt x="2520" y="144"/>
                  <a:pt x="2160" y="72"/>
                </a:cubicBezTo>
                <a:cubicBezTo>
                  <a:pt x="1800" y="0"/>
                  <a:pt x="360" y="112"/>
                  <a:pt x="0" y="120"/>
                </a:cubicBezTo>
              </a:path>
            </a:pathLst>
          </a:custGeom>
          <a:noFill/>
          <a:ln w="165100" cap="flat">
            <a:solidFill>
              <a:schemeClr val="tx1"/>
            </a:solidFill>
            <a:prstDash val="sysDot"/>
            <a:round/>
            <a:headEnd/>
            <a:tailEnd type="triangle" w="med" len="med"/>
          </a:ln>
          <a:effectLst/>
        </p:spPr>
        <p:txBody>
          <a:bodyPr/>
          <a:lstStyle/>
          <a:p>
            <a:endParaRPr lang="en-US"/>
          </a:p>
        </p:txBody>
      </p:sp>
      <p:sp>
        <p:nvSpPr>
          <p:cNvPr id="116753" name="Oval 17"/>
          <p:cNvSpPr>
            <a:spLocks noChangeArrowheads="1"/>
          </p:cNvSpPr>
          <p:nvPr/>
        </p:nvSpPr>
        <p:spPr bwMode="auto">
          <a:xfrm>
            <a:off x="6553200" y="35052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16754" name="Oval 18"/>
          <p:cNvSpPr>
            <a:spLocks noChangeArrowheads="1"/>
          </p:cNvSpPr>
          <p:nvPr/>
        </p:nvSpPr>
        <p:spPr bwMode="auto">
          <a:xfrm>
            <a:off x="3657600" y="20574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16755" name="Oval 19"/>
          <p:cNvSpPr>
            <a:spLocks noChangeArrowheads="1"/>
          </p:cNvSpPr>
          <p:nvPr/>
        </p:nvSpPr>
        <p:spPr bwMode="auto">
          <a:xfrm>
            <a:off x="3733800" y="53340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16756" name="WordArt 20"/>
          <p:cNvSpPr>
            <a:spLocks noChangeArrowheads="1" noChangeShapeType="1" noTextEdit="1"/>
          </p:cNvSpPr>
          <p:nvPr/>
        </p:nvSpPr>
        <p:spPr bwMode="auto">
          <a:xfrm>
            <a:off x="152400" y="2133600"/>
            <a:ext cx="3429000" cy="914400"/>
          </a:xfrm>
          <a:prstGeom prst="rect">
            <a:avLst/>
          </a:prstGeom>
        </p:spPr>
        <p:txBody>
          <a:bodyPr wrap="none" fromWordArt="1">
            <a:prstTxWarp prst="textPlain">
              <a:avLst>
                <a:gd name="adj" fmla="val 50000"/>
              </a:avLst>
            </a:prstTxWarp>
          </a:bodyPr>
          <a:lstStyle/>
          <a:p>
            <a:pPr algn="ctr"/>
            <a:r>
              <a:rPr lang="en-US" sz="3200" kern="10" spc="64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Family &amp; Relationships</a:t>
            </a:r>
          </a:p>
        </p:txBody>
      </p:sp>
      <p:sp>
        <p:nvSpPr>
          <p:cNvPr id="116757" name="Freeform 21"/>
          <p:cNvSpPr>
            <a:spLocks/>
          </p:cNvSpPr>
          <p:nvPr/>
        </p:nvSpPr>
        <p:spPr bwMode="auto">
          <a:xfrm>
            <a:off x="4991100" y="152400"/>
            <a:ext cx="2171700" cy="1600200"/>
          </a:xfrm>
          <a:custGeom>
            <a:avLst/>
            <a:gdLst/>
            <a:ahLst/>
            <a:cxnLst>
              <a:cxn ang="0">
                <a:pos x="648" y="1008"/>
              </a:cxn>
              <a:cxn ang="0">
                <a:pos x="120" y="816"/>
              </a:cxn>
              <a:cxn ang="0">
                <a:pos x="1368" y="0"/>
              </a:cxn>
            </a:cxnLst>
            <a:rect l="0" t="0" r="r" b="b"/>
            <a:pathLst>
              <a:path w="1368" h="1008">
                <a:moveTo>
                  <a:pt x="648" y="1008"/>
                </a:moveTo>
                <a:cubicBezTo>
                  <a:pt x="324" y="996"/>
                  <a:pt x="0" y="984"/>
                  <a:pt x="120" y="816"/>
                </a:cubicBezTo>
                <a:cubicBezTo>
                  <a:pt x="240" y="648"/>
                  <a:pt x="1160" y="136"/>
                  <a:pt x="1368" y="0"/>
                </a:cubicBezTo>
              </a:path>
            </a:pathLst>
          </a:custGeom>
          <a:noFill/>
          <a:ln w="142875" cap="flat">
            <a:solidFill>
              <a:srgbClr val="00FF00"/>
            </a:solidFill>
            <a:prstDash val="sysDot"/>
            <a:round/>
            <a:headEnd/>
            <a:tailEnd type="triangle" w="med" len="med"/>
          </a:ln>
          <a:effectLst/>
        </p:spPr>
        <p:txBody>
          <a:bodyPr/>
          <a:lstStyle/>
          <a:p>
            <a:endParaRPr lang="en-US"/>
          </a:p>
        </p:txBody>
      </p:sp>
      <p:sp>
        <p:nvSpPr>
          <p:cNvPr id="116758" name="Oval 22"/>
          <p:cNvSpPr>
            <a:spLocks noChangeArrowheads="1"/>
          </p:cNvSpPr>
          <p:nvPr/>
        </p:nvSpPr>
        <p:spPr bwMode="auto">
          <a:xfrm>
            <a:off x="5334000" y="10668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16759" name="WordArt 23"/>
          <p:cNvSpPr>
            <a:spLocks noChangeArrowheads="1" noChangeShapeType="1" noTextEdit="1"/>
          </p:cNvSpPr>
          <p:nvPr/>
        </p:nvSpPr>
        <p:spPr bwMode="auto">
          <a:xfrm rot="-2653672">
            <a:off x="4114800" y="311150"/>
            <a:ext cx="2724150" cy="831850"/>
          </a:xfrm>
          <a:prstGeom prst="rect">
            <a:avLst/>
          </a:prstGeom>
        </p:spPr>
        <p:txBody>
          <a:bodyPr wrap="none" fromWordArt="1">
            <a:prstTxWarp prst="textDeflateBottom">
              <a:avLst>
                <a:gd name="adj" fmla="val 76472"/>
              </a:avLst>
            </a:prstTxWarp>
            <a:scene3d>
              <a:camera prst="legacyPerspectiveFront">
                <a:rot lat="19799999" lon="19439998" rev="0"/>
              </a:camera>
              <a:lightRig rig="legacyNormal2" dir="t"/>
            </a:scene3d>
            <a:sp3d extrusionH="354000" prstMaterial="legacyMatte">
              <a:extrusionClr>
                <a:srgbClr val="939676"/>
              </a:extrusionClr>
            </a:sp3d>
          </a:bodyPr>
          <a:lstStyle/>
          <a:p>
            <a:pPr algn="ctr"/>
            <a:r>
              <a:rPr lang="en-US" sz="3600" kern="10" dirty="0">
                <a:ln w="9525">
                  <a:round/>
                  <a:headEnd/>
                  <a:tailEnd/>
                </a:ln>
                <a:gradFill rotWithShape="0">
                  <a:gsLst>
                    <a:gs pos="0">
                      <a:srgbClr val="707070"/>
                    </a:gs>
                    <a:gs pos="50000">
                      <a:srgbClr val="FFFFFF"/>
                    </a:gs>
                    <a:gs pos="100000">
                      <a:srgbClr val="707070"/>
                    </a:gs>
                  </a:gsLst>
                  <a:lin ang="5353672" scaled="1"/>
                </a:gradFill>
                <a:latin typeface="Impact"/>
              </a:rPr>
              <a:t>Too Much Cost</a:t>
            </a:r>
          </a:p>
        </p:txBody>
      </p:sp>
      <p:sp>
        <p:nvSpPr>
          <p:cNvPr id="116760" name="AutoShape 24"/>
          <p:cNvSpPr>
            <a:spLocks noChangeArrowheads="1"/>
          </p:cNvSpPr>
          <p:nvPr/>
        </p:nvSpPr>
        <p:spPr bwMode="auto">
          <a:xfrm>
            <a:off x="0" y="228600"/>
            <a:ext cx="4572000" cy="3810000"/>
          </a:xfrm>
          <a:prstGeom prst="cloudCallout">
            <a:avLst>
              <a:gd name="adj1" fmla="val 69134"/>
              <a:gd name="adj2" fmla="val -11667"/>
            </a:avLst>
          </a:prstGeom>
          <a:solidFill>
            <a:srgbClr val="000000">
              <a:alpha val="89999"/>
            </a:srgbClr>
          </a:solidFill>
          <a:ln w="9525">
            <a:solidFill>
              <a:schemeClr val="tx1"/>
            </a:solidFill>
            <a:round/>
            <a:headEnd/>
            <a:tailEnd/>
          </a:ln>
          <a:effectLst/>
        </p:spPr>
        <p:txBody>
          <a:bodyPr/>
          <a:lstStyle/>
          <a:p>
            <a:pPr algn="ctr"/>
            <a:r>
              <a:rPr lang="en-US" sz="3600"/>
              <a:t>PAUL:</a:t>
            </a:r>
          </a:p>
          <a:p>
            <a:pPr algn="ctr"/>
            <a:r>
              <a:rPr lang="en-US" sz="3600"/>
              <a:t>Suffered the loss of all things</a:t>
            </a:r>
          </a:p>
        </p:txBody>
      </p:sp>
      <p:sp>
        <p:nvSpPr>
          <p:cNvPr id="116761" name="AutoShape 25"/>
          <p:cNvSpPr>
            <a:spLocks noChangeArrowheads="1"/>
          </p:cNvSpPr>
          <p:nvPr/>
        </p:nvSpPr>
        <p:spPr bwMode="auto">
          <a:xfrm>
            <a:off x="4114800" y="3657600"/>
            <a:ext cx="5029200" cy="2743200"/>
          </a:xfrm>
          <a:prstGeom prst="cloudCallout">
            <a:avLst>
              <a:gd name="adj1" fmla="val -16194"/>
              <a:gd name="adj2" fmla="val -116032"/>
            </a:avLst>
          </a:prstGeom>
          <a:solidFill>
            <a:srgbClr val="000000">
              <a:alpha val="89999"/>
            </a:srgbClr>
          </a:solidFill>
          <a:ln w="9525">
            <a:solidFill>
              <a:schemeClr val="tx1"/>
            </a:solidFill>
            <a:round/>
            <a:headEnd/>
            <a:tailEnd/>
          </a:ln>
          <a:effectLst/>
        </p:spPr>
        <p:txBody>
          <a:bodyPr/>
          <a:lstStyle/>
          <a:p>
            <a:pPr algn="ctr"/>
            <a:r>
              <a:rPr lang="en-US" sz="3200"/>
              <a:t>JESUS:</a:t>
            </a:r>
          </a:p>
          <a:p>
            <a:pPr algn="ctr"/>
            <a:r>
              <a:rPr lang="en-US" sz="3200"/>
              <a:t>Endured The Cross</a:t>
            </a:r>
          </a:p>
          <a:p>
            <a:pPr algn="ctr"/>
            <a:r>
              <a:rPr lang="en-US" sz="3200"/>
              <a:t>(Heb. 12:2)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6761"/>
                                        </p:tgtEl>
                                        <p:attrNameLst>
                                          <p:attrName>style.visibility</p:attrName>
                                        </p:attrNameLst>
                                      </p:cBhvr>
                                      <p:to>
                                        <p:strVal val="visible"/>
                                      </p:to>
                                    </p:set>
                                    <p:animEffect transition="in" filter="fade">
                                      <p:cBhvr>
                                        <p:cTn id="7" dur="2000"/>
                                        <p:tgtEl>
                                          <p:spTgt spid="1167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6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0886606-5F8F-4176-AC9B-0BE00137101D}" type="slidenum">
              <a:rPr lang="en-US"/>
              <a:pPr/>
              <a:t>29</a:t>
            </a:fld>
            <a:endParaRPr lang="en-US"/>
          </a:p>
        </p:txBody>
      </p:sp>
      <p:sp>
        <p:nvSpPr>
          <p:cNvPr id="118786" name="Rectangle 2"/>
          <p:cNvSpPr>
            <a:spLocks noGrp="1" noChangeArrowheads="1"/>
          </p:cNvSpPr>
          <p:nvPr>
            <p:ph type="title"/>
          </p:nvPr>
        </p:nvSpPr>
        <p:spPr>
          <a:xfrm>
            <a:off x="457200" y="569913"/>
            <a:ext cx="8229600" cy="1258887"/>
          </a:xfrm>
        </p:spPr>
        <p:txBody>
          <a:bodyPr/>
          <a:lstStyle/>
          <a:p>
            <a:r>
              <a:rPr lang="en-US" sz="6000">
                <a:latin typeface="Arial Black" pitchFamily="34" charset="0"/>
              </a:rPr>
              <a:t>Jesus Endured The Cross</a:t>
            </a:r>
          </a:p>
        </p:txBody>
      </p:sp>
      <p:sp>
        <p:nvSpPr>
          <p:cNvPr id="118787" name="Rectangle 3"/>
          <p:cNvSpPr>
            <a:spLocks noGrp="1" noChangeArrowheads="1"/>
          </p:cNvSpPr>
          <p:nvPr>
            <p:ph type="body" idx="1"/>
          </p:nvPr>
        </p:nvSpPr>
        <p:spPr>
          <a:xfrm>
            <a:off x="457200" y="1793875"/>
            <a:ext cx="8229600" cy="4530725"/>
          </a:xfrm>
        </p:spPr>
        <p:txBody>
          <a:bodyPr/>
          <a:lstStyle/>
          <a:p>
            <a:r>
              <a:rPr lang="en-US" sz="3600" b="1"/>
              <a:t>Not because it was a joy</a:t>
            </a:r>
          </a:p>
          <a:p>
            <a:r>
              <a:rPr lang="en-US" sz="3600" b="1"/>
              <a:t>because of the joy that was at the end of the cross</a:t>
            </a:r>
          </a:p>
          <a:p>
            <a:pPr lvl="1"/>
            <a:r>
              <a:rPr lang="en-US" sz="3200" b="1"/>
              <a:t>be with God</a:t>
            </a:r>
          </a:p>
          <a:p>
            <a:pPr lvl="1"/>
            <a:r>
              <a:rPr lang="en-US" sz="3200" b="1"/>
              <a:t>ultimately have us with Him in heaven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anim calcmode="lin" valueType="num">
                                      <p:cBhvr>
                                        <p:cTn id="7" dur="500" fill="hold"/>
                                        <p:tgtEl>
                                          <p:spTgt spid="11878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1878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18787">
                                            <p:txEl>
                                              <p:pRg st="1" end="1"/>
                                            </p:txEl>
                                          </p:spTgt>
                                        </p:tgtEl>
                                        <p:attrNameLst>
                                          <p:attrName>style.visibility</p:attrName>
                                        </p:attrNameLst>
                                      </p:cBhvr>
                                      <p:to>
                                        <p:strVal val="visible"/>
                                      </p:to>
                                    </p:set>
                                    <p:anim calcmode="lin" valueType="num">
                                      <p:cBhvr>
                                        <p:cTn id="13" dur="500" fill="hold"/>
                                        <p:tgtEl>
                                          <p:spTgt spid="11878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11878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18787">
                                            <p:txEl>
                                              <p:pRg st="2" end="2"/>
                                            </p:txEl>
                                          </p:spTgt>
                                        </p:tgtEl>
                                        <p:attrNameLst>
                                          <p:attrName>style.visibility</p:attrName>
                                        </p:attrNameLst>
                                      </p:cBhvr>
                                      <p:to>
                                        <p:strVal val="visible"/>
                                      </p:to>
                                    </p:set>
                                    <p:anim calcmode="lin" valueType="num">
                                      <p:cBhvr>
                                        <p:cTn id="19" dur="500" fill="hold"/>
                                        <p:tgtEl>
                                          <p:spTgt spid="118787">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11878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18787">
                                            <p:txEl>
                                              <p:pRg st="3" end="3"/>
                                            </p:txEl>
                                          </p:spTgt>
                                        </p:tgtEl>
                                        <p:attrNameLst>
                                          <p:attrName>style.visibility</p:attrName>
                                        </p:attrNameLst>
                                      </p:cBhvr>
                                      <p:to>
                                        <p:strVal val="visible"/>
                                      </p:to>
                                    </p:set>
                                    <p:anim calcmode="lin" valueType="num">
                                      <p:cBhvr>
                                        <p:cTn id="25" dur="500" fill="hold"/>
                                        <p:tgtEl>
                                          <p:spTgt spid="118787">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118787">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34468AD-0CA5-42F3-A182-01628ECEE758}" type="slidenum">
              <a:rPr lang="en-US"/>
              <a:pPr/>
              <a:t>3</a:t>
            </a:fld>
            <a:endParaRPr lang="en-US"/>
          </a:p>
        </p:txBody>
      </p:sp>
      <p:sp>
        <p:nvSpPr>
          <p:cNvPr id="65538" name="Rectangle 2"/>
          <p:cNvSpPr>
            <a:spLocks noGrp="1" noChangeArrowheads="1"/>
          </p:cNvSpPr>
          <p:nvPr>
            <p:ph type="title"/>
          </p:nvPr>
        </p:nvSpPr>
        <p:spPr/>
        <p:txBody>
          <a:bodyPr/>
          <a:lstStyle/>
          <a:p>
            <a:r>
              <a:rPr lang="en-US" sz="7200" dirty="0">
                <a:latin typeface="Heavy Heap" pitchFamily="2" charset="0"/>
              </a:rPr>
              <a:t>Hebrews 12:1, 2</a:t>
            </a:r>
          </a:p>
        </p:txBody>
      </p:sp>
      <p:sp>
        <p:nvSpPr>
          <p:cNvPr id="65539" name="Rectangle 3"/>
          <p:cNvSpPr>
            <a:spLocks noGrp="1" noChangeArrowheads="1"/>
          </p:cNvSpPr>
          <p:nvPr>
            <p:ph type="body" idx="1"/>
          </p:nvPr>
        </p:nvSpPr>
        <p:spPr>
          <a:xfrm>
            <a:off x="457200" y="1600200"/>
            <a:ext cx="8686800" cy="5257800"/>
          </a:xfrm>
        </p:spPr>
        <p:txBody>
          <a:bodyPr/>
          <a:lstStyle/>
          <a:p>
            <a:pPr>
              <a:lnSpc>
                <a:spcPct val="90000"/>
              </a:lnSpc>
            </a:pPr>
            <a:r>
              <a:rPr lang="en-US" sz="3600"/>
              <a:t>admonition to remove hindrances if we are to finish</a:t>
            </a:r>
          </a:p>
          <a:p>
            <a:pPr lvl="1">
              <a:lnSpc>
                <a:spcPct val="90000"/>
              </a:lnSpc>
            </a:pPr>
            <a:r>
              <a:rPr lang="en-US" sz="3200"/>
              <a:t>remove every weight</a:t>
            </a:r>
          </a:p>
          <a:p>
            <a:pPr lvl="1">
              <a:lnSpc>
                <a:spcPct val="90000"/>
              </a:lnSpc>
            </a:pPr>
            <a:r>
              <a:rPr lang="en-US" sz="3200"/>
              <a:t>remove sin </a:t>
            </a:r>
          </a:p>
          <a:p>
            <a:pPr lvl="2">
              <a:lnSpc>
                <a:spcPct val="90000"/>
              </a:lnSpc>
            </a:pPr>
            <a:r>
              <a:rPr lang="en-US" sz="2800"/>
              <a:t>easily ensnares </a:t>
            </a:r>
            <a:br>
              <a:rPr lang="en-US" sz="2800"/>
            </a:br>
            <a:r>
              <a:rPr lang="en-US" sz="2800"/>
              <a:t>(</a:t>
            </a:r>
            <a:r>
              <a:rPr lang="en-US" sz="2800" i="1"/>
              <a:t>skillfully surrounding,</a:t>
            </a:r>
            <a:r>
              <a:rPr lang="en-US" sz="2800"/>
              <a:t> Strong’s 2139)</a:t>
            </a:r>
          </a:p>
          <a:p>
            <a:pPr>
              <a:lnSpc>
                <a:spcPct val="90000"/>
              </a:lnSpc>
            </a:pPr>
            <a:r>
              <a:rPr lang="en-US" sz="3600"/>
              <a:t>keep eye focused on the Finisher</a:t>
            </a:r>
          </a:p>
          <a:p>
            <a:pPr lvl="1">
              <a:lnSpc>
                <a:spcPct val="90000"/>
              </a:lnSpc>
            </a:pPr>
            <a:r>
              <a:rPr lang="en-US" sz="3200"/>
              <a:t>Christ ran</a:t>
            </a:r>
          </a:p>
          <a:p>
            <a:pPr lvl="1">
              <a:lnSpc>
                <a:spcPct val="90000"/>
              </a:lnSpc>
            </a:pPr>
            <a:r>
              <a:rPr lang="en-US" sz="3200"/>
              <a:t>Christ endured</a:t>
            </a:r>
          </a:p>
          <a:p>
            <a:pPr lvl="1">
              <a:lnSpc>
                <a:spcPct val="90000"/>
              </a:lnSpc>
            </a:pPr>
            <a:r>
              <a:rPr lang="en-US" sz="3200"/>
              <a:t>Christ finished</a:t>
            </a:r>
          </a:p>
          <a:p>
            <a:pPr>
              <a:lnSpc>
                <a:spcPct val="90000"/>
              </a:lnSpc>
            </a:pPr>
            <a:endParaRPr lang="en-US" sz="3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55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55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55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55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553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553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553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952A11B-FDED-4C77-B080-8D0391E88FB2}" type="slidenum">
              <a:rPr lang="en-US"/>
              <a:pPr/>
              <a:t>30</a:t>
            </a:fld>
            <a:endParaRPr lang="en-US"/>
          </a:p>
        </p:txBody>
      </p:sp>
      <p:sp>
        <p:nvSpPr>
          <p:cNvPr id="119810" name="Rectangle 2"/>
          <p:cNvSpPr>
            <a:spLocks noGrp="1" noChangeArrowheads="1"/>
          </p:cNvSpPr>
          <p:nvPr>
            <p:ph type="title"/>
          </p:nvPr>
        </p:nvSpPr>
        <p:spPr/>
        <p:txBody>
          <a:bodyPr/>
          <a:lstStyle/>
          <a:p>
            <a:r>
              <a:rPr lang="en-US" sz="8000" dirty="0">
                <a:effectLst>
                  <a:outerShdw blurRad="38100" dist="38100" dir="2700000" algn="tl">
                    <a:srgbClr val="000000">
                      <a:alpha val="43137"/>
                    </a:srgbClr>
                  </a:outerShdw>
                </a:effectLst>
                <a:latin typeface="Trendy" pitchFamily="2" charset="0"/>
              </a:rPr>
              <a:t>Our Lord’s Example</a:t>
            </a:r>
          </a:p>
        </p:txBody>
      </p:sp>
      <p:sp>
        <p:nvSpPr>
          <p:cNvPr id="119811" name="Rectangle 3"/>
          <p:cNvSpPr>
            <a:spLocks noGrp="1" noChangeArrowheads="1"/>
          </p:cNvSpPr>
          <p:nvPr>
            <p:ph type="body" idx="1"/>
          </p:nvPr>
        </p:nvSpPr>
        <p:spPr>
          <a:xfrm>
            <a:off x="457200" y="1219200"/>
            <a:ext cx="8686800" cy="5638800"/>
          </a:xfrm>
        </p:spPr>
        <p:txBody>
          <a:bodyPr/>
          <a:lstStyle/>
          <a:p>
            <a:pPr>
              <a:lnSpc>
                <a:spcPct val="90000"/>
              </a:lnSpc>
            </a:pPr>
            <a:r>
              <a:rPr lang="en-US"/>
              <a:t>preaching was not “popular” with many</a:t>
            </a:r>
          </a:p>
          <a:p>
            <a:pPr>
              <a:lnSpc>
                <a:spcPct val="90000"/>
              </a:lnSpc>
            </a:pPr>
            <a:r>
              <a:rPr lang="en-US"/>
              <a:t>the road was not easy</a:t>
            </a:r>
          </a:p>
          <a:p>
            <a:pPr lvl="1">
              <a:lnSpc>
                <a:spcPct val="90000"/>
              </a:lnSpc>
            </a:pPr>
            <a:r>
              <a:rPr lang="en-US"/>
              <a:t>tempted in all points by the devil</a:t>
            </a:r>
          </a:p>
          <a:p>
            <a:pPr lvl="1">
              <a:lnSpc>
                <a:spcPct val="90000"/>
              </a:lnSpc>
            </a:pPr>
            <a:r>
              <a:rPr lang="en-US"/>
              <a:t>must live a sin-free life</a:t>
            </a:r>
          </a:p>
          <a:p>
            <a:pPr lvl="1">
              <a:lnSpc>
                <a:spcPct val="90000"/>
              </a:lnSpc>
            </a:pPr>
            <a:r>
              <a:rPr lang="en-US"/>
              <a:t>must die as a sacrifice</a:t>
            </a:r>
          </a:p>
          <a:p>
            <a:pPr>
              <a:lnSpc>
                <a:spcPct val="90000"/>
              </a:lnSpc>
            </a:pPr>
            <a:r>
              <a:rPr lang="en-US"/>
              <a:t>“worldly advancement” –offered the kingdoms of the world (Lk. 4:5, 6)</a:t>
            </a:r>
          </a:p>
          <a:p>
            <a:pPr>
              <a:lnSpc>
                <a:spcPct val="90000"/>
              </a:lnSpc>
            </a:pPr>
            <a:r>
              <a:rPr lang="en-US"/>
              <a:t>His own “friend” betrayed him; Peter denied Him; apostles forsook Him</a:t>
            </a:r>
          </a:p>
          <a:p>
            <a:pPr>
              <a:lnSpc>
                <a:spcPct val="90000"/>
              </a:lnSpc>
            </a:pPr>
            <a:r>
              <a:rPr lang="en-US"/>
              <a:t>His cost: leave heaven &amp; die as a man condemned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288" fill="hold" grpId="0" nodeType="clickEffect">
                                  <p:stCondLst>
                                    <p:cond delay="0"/>
                                  </p:stCondLst>
                                  <p:childTnLst>
                                    <p:set>
                                      <p:cBhvr>
                                        <p:cTn id="6" dur="1" fill="hold">
                                          <p:stCondLst>
                                            <p:cond delay="0"/>
                                          </p:stCondLst>
                                        </p:cTn>
                                        <p:tgtEl>
                                          <p:spTgt spid="119811">
                                            <p:txEl>
                                              <p:pRg st="0" end="0"/>
                                            </p:txEl>
                                          </p:spTgt>
                                        </p:tgtEl>
                                        <p:attrNameLst>
                                          <p:attrName>style.visibility</p:attrName>
                                        </p:attrNameLst>
                                      </p:cBhvr>
                                      <p:to>
                                        <p:strVal val="visible"/>
                                      </p:to>
                                    </p:set>
                                    <p:anim calcmode="lin" valueType="num">
                                      <p:cBhvr>
                                        <p:cTn id="7" dur="500" fill="hold"/>
                                        <p:tgtEl>
                                          <p:spTgt spid="119811">
                                            <p:txEl>
                                              <p:pRg st="0" end="0"/>
                                            </p:txEl>
                                          </p:spTgt>
                                        </p:tgtEl>
                                        <p:attrNameLst>
                                          <p:attrName>ppt_w</p:attrName>
                                        </p:attrNameLst>
                                      </p:cBhvr>
                                      <p:tavLst>
                                        <p:tav tm="0">
                                          <p:val>
                                            <p:strVal val="4/3*#ppt_w"/>
                                          </p:val>
                                        </p:tav>
                                        <p:tav tm="100000">
                                          <p:val>
                                            <p:strVal val="#ppt_w"/>
                                          </p:val>
                                        </p:tav>
                                      </p:tavLst>
                                    </p:anim>
                                    <p:anim calcmode="lin" valueType="num">
                                      <p:cBhvr>
                                        <p:cTn id="8" dur="500" fill="hold"/>
                                        <p:tgtEl>
                                          <p:spTgt spid="119811">
                                            <p:txEl>
                                              <p:pRg st="0" end="0"/>
                                            </p:txEl>
                                          </p:spTgt>
                                        </p:tgtEl>
                                        <p:attrNameLst>
                                          <p:attrName>ppt_h</p:attrName>
                                        </p:attrNameLst>
                                      </p:cBhvr>
                                      <p:tavLst>
                                        <p:tav tm="0">
                                          <p:val>
                                            <p:strVal val="4/3*#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288" fill="hold" grpId="0" nodeType="clickEffect">
                                  <p:stCondLst>
                                    <p:cond delay="0"/>
                                  </p:stCondLst>
                                  <p:childTnLst>
                                    <p:set>
                                      <p:cBhvr>
                                        <p:cTn id="12" dur="1" fill="hold">
                                          <p:stCondLst>
                                            <p:cond delay="0"/>
                                          </p:stCondLst>
                                        </p:cTn>
                                        <p:tgtEl>
                                          <p:spTgt spid="119811">
                                            <p:txEl>
                                              <p:pRg st="1" end="1"/>
                                            </p:txEl>
                                          </p:spTgt>
                                        </p:tgtEl>
                                        <p:attrNameLst>
                                          <p:attrName>style.visibility</p:attrName>
                                        </p:attrNameLst>
                                      </p:cBhvr>
                                      <p:to>
                                        <p:strVal val="visible"/>
                                      </p:to>
                                    </p:set>
                                    <p:anim calcmode="lin" valueType="num">
                                      <p:cBhvr>
                                        <p:cTn id="13" dur="500" fill="hold"/>
                                        <p:tgtEl>
                                          <p:spTgt spid="119811">
                                            <p:txEl>
                                              <p:pRg st="1" end="1"/>
                                            </p:txEl>
                                          </p:spTgt>
                                        </p:tgtEl>
                                        <p:attrNameLst>
                                          <p:attrName>ppt_w</p:attrName>
                                        </p:attrNameLst>
                                      </p:cBhvr>
                                      <p:tavLst>
                                        <p:tav tm="0">
                                          <p:val>
                                            <p:strVal val="4/3*#ppt_w"/>
                                          </p:val>
                                        </p:tav>
                                        <p:tav tm="100000">
                                          <p:val>
                                            <p:strVal val="#ppt_w"/>
                                          </p:val>
                                        </p:tav>
                                      </p:tavLst>
                                    </p:anim>
                                    <p:anim calcmode="lin" valueType="num">
                                      <p:cBhvr>
                                        <p:cTn id="14" dur="500" fill="hold"/>
                                        <p:tgtEl>
                                          <p:spTgt spid="119811">
                                            <p:txEl>
                                              <p:pRg st="1" end="1"/>
                                            </p:txEl>
                                          </p:spTgt>
                                        </p:tgtEl>
                                        <p:attrNameLst>
                                          <p:attrName>ppt_h</p:attrName>
                                        </p:attrNameLst>
                                      </p:cBhvr>
                                      <p:tavLst>
                                        <p:tav tm="0">
                                          <p:val>
                                            <p:strVal val="4/3*#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288" fill="hold" grpId="0" nodeType="clickEffect">
                                  <p:stCondLst>
                                    <p:cond delay="0"/>
                                  </p:stCondLst>
                                  <p:childTnLst>
                                    <p:set>
                                      <p:cBhvr>
                                        <p:cTn id="18" dur="1" fill="hold">
                                          <p:stCondLst>
                                            <p:cond delay="0"/>
                                          </p:stCondLst>
                                        </p:cTn>
                                        <p:tgtEl>
                                          <p:spTgt spid="119811">
                                            <p:txEl>
                                              <p:pRg st="2" end="2"/>
                                            </p:txEl>
                                          </p:spTgt>
                                        </p:tgtEl>
                                        <p:attrNameLst>
                                          <p:attrName>style.visibility</p:attrName>
                                        </p:attrNameLst>
                                      </p:cBhvr>
                                      <p:to>
                                        <p:strVal val="visible"/>
                                      </p:to>
                                    </p:set>
                                    <p:anim calcmode="lin" valueType="num">
                                      <p:cBhvr>
                                        <p:cTn id="19" dur="500" fill="hold"/>
                                        <p:tgtEl>
                                          <p:spTgt spid="119811">
                                            <p:txEl>
                                              <p:pRg st="2" end="2"/>
                                            </p:txEl>
                                          </p:spTgt>
                                        </p:tgtEl>
                                        <p:attrNameLst>
                                          <p:attrName>ppt_w</p:attrName>
                                        </p:attrNameLst>
                                      </p:cBhvr>
                                      <p:tavLst>
                                        <p:tav tm="0">
                                          <p:val>
                                            <p:strVal val="4/3*#ppt_w"/>
                                          </p:val>
                                        </p:tav>
                                        <p:tav tm="100000">
                                          <p:val>
                                            <p:strVal val="#ppt_w"/>
                                          </p:val>
                                        </p:tav>
                                      </p:tavLst>
                                    </p:anim>
                                    <p:anim calcmode="lin" valueType="num">
                                      <p:cBhvr>
                                        <p:cTn id="20" dur="500" fill="hold"/>
                                        <p:tgtEl>
                                          <p:spTgt spid="119811">
                                            <p:txEl>
                                              <p:pRg st="2" end="2"/>
                                            </p:txEl>
                                          </p:spTgt>
                                        </p:tgtEl>
                                        <p:attrNameLst>
                                          <p:attrName>ppt_h</p:attrName>
                                        </p:attrNameLst>
                                      </p:cBhvr>
                                      <p:tavLst>
                                        <p:tav tm="0">
                                          <p:val>
                                            <p:strVal val="4/3*#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288" fill="hold" grpId="0" nodeType="clickEffect">
                                  <p:stCondLst>
                                    <p:cond delay="0"/>
                                  </p:stCondLst>
                                  <p:childTnLst>
                                    <p:set>
                                      <p:cBhvr>
                                        <p:cTn id="24" dur="1" fill="hold">
                                          <p:stCondLst>
                                            <p:cond delay="0"/>
                                          </p:stCondLst>
                                        </p:cTn>
                                        <p:tgtEl>
                                          <p:spTgt spid="119811">
                                            <p:txEl>
                                              <p:pRg st="3" end="3"/>
                                            </p:txEl>
                                          </p:spTgt>
                                        </p:tgtEl>
                                        <p:attrNameLst>
                                          <p:attrName>style.visibility</p:attrName>
                                        </p:attrNameLst>
                                      </p:cBhvr>
                                      <p:to>
                                        <p:strVal val="visible"/>
                                      </p:to>
                                    </p:set>
                                    <p:anim calcmode="lin" valueType="num">
                                      <p:cBhvr>
                                        <p:cTn id="25" dur="500" fill="hold"/>
                                        <p:tgtEl>
                                          <p:spTgt spid="119811">
                                            <p:txEl>
                                              <p:pRg st="3" end="3"/>
                                            </p:txEl>
                                          </p:spTgt>
                                        </p:tgtEl>
                                        <p:attrNameLst>
                                          <p:attrName>ppt_w</p:attrName>
                                        </p:attrNameLst>
                                      </p:cBhvr>
                                      <p:tavLst>
                                        <p:tav tm="0">
                                          <p:val>
                                            <p:strVal val="4/3*#ppt_w"/>
                                          </p:val>
                                        </p:tav>
                                        <p:tav tm="100000">
                                          <p:val>
                                            <p:strVal val="#ppt_w"/>
                                          </p:val>
                                        </p:tav>
                                      </p:tavLst>
                                    </p:anim>
                                    <p:anim calcmode="lin" valueType="num">
                                      <p:cBhvr>
                                        <p:cTn id="26" dur="500" fill="hold"/>
                                        <p:tgtEl>
                                          <p:spTgt spid="119811">
                                            <p:txEl>
                                              <p:pRg st="3" end="3"/>
                                            </p:txEl>
                                          </p:spTgt>
                                        </p:tgtEl>
                                        <p:attrNameLst>
                                          <p:attrName>ppt_h</p:attrName>
                                        </p:attrNameLst>
                                      </p:cBhvr>
                                      <p:tavLst>
                                        <p:tav tm="0">
                                          <p:val>
                                            <p:strVal val="4/3*#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288" fill="hold" grpId="0" nodeType="clickEffect">
                                  <p:stCondLst>
                                    <p:cond delay="0"/>
                                  </p:stCondLst>
                                  <p:childTnLst>
                                    <p:set>
                                      <p:cBhvr>
                                        <p:cTn id="30" dur="1" fill="hold">
                                          <p:stCondLst>
                                            <p:cond delay="0"/>
                                          </p:stCondLst>
                                        </p:cTn>
                                        <p:tgtEl>
                                          <p:spTgt spid="119811">
                                            <p:txEl>
                                              <p:pRg st="4" end="4"/>
                                            </p:txEl>
                                          </p:spTgt>
                                        </p:tgtEl>
                                        <p:attrNameLst>
                                          <p:attrName>style.visibility</p:attrName>
                                        </p:attrNameLst>
                                      </p:cBhvr>
                                      <p:to>
                                        <p:strVal val="visible"/>
                                      </p:to>
                                    </p:set>
                                    <p:anim calcmode="lin" valueType="num">
                                      <p:cBhvr>
                                        <p:cTn id="31" dur="500" fill="hold"/>
                                        <p:tgtEl>
                                          <p:spTgt spid="119811">
                                            <p:txEl>
                                              <p:pRg st="4" end="4"/>
                                            </p:txEl>
                                          </p:spTgt>
                                        </p:tgtEl>
                                        <p:attrNameLst>
                                          <p:attrName>ppt_w</p:attrName>
                                        </p:attrNameLst>
                                      </p:cBhvr>
                                      <p:tavLst>
                                        <p:tav tm="0">
                                          <p:val>
                                            <p:strVal val="4/3*#ppt_w"/>
                                          </p:val>
                                        </p:tav>
                                        <p:tav tm="100000">
                                          <p:val>
                                            <p:strVal val="#ppt_w"/>
                                          </p:val>
                                        </p:tav>
                                      </p:tavLst>
                                    </p:anim>
                                    <p:anim calcmode="lin" valueType="num">
                                      <p:cBhvr>
                                        <p:cTn id="32" dur="500" fill="hold"/>
                                        <p:tgtEl>
                                          <p:spTgt spid="119811">
                                            <p:txEl>
                                              <p:pRg st="4" end="4"/>
                                            </p:txEl>
                                          </p:spTgt>
                                        </p:tgtEl>
                                        <p:attrNameLst>
                                          <p:attrName>ppt_h</p:attrName>
                                        </p:attrNameLst>
                                      </p:cBhvr>
                                      <p:tavLst>
                                        <p:tav tm="0">
                                          <p:val>
                                            <p:strVal val="4/3*#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288" fill="hold" grpId="0" nodeType="clickEffect">
                                  <p:stCondLst>
                                    <p:cond delay="0"/>
                                  </p:stCondLst>
                                  <p:childTnLst>
                                    <p:set>
                                      <p:cBhvr>
                                        <p:cTn id="36" dur="1" fill="hold">
                                          <p:stCondLst>
                                            <p:cond delay="0"/>
                                          </p:stCondLst>
                                        </p:cTn>
                                        <p:tgtEl>
                                          <p:spTgt spid="119811">
                                            <p:txEl>
                                              <p:pRg st="5" end="5"/>
                                            </p:txEl>
                                          </p:spTgt>
                                        </p:tgtEl>
                                        <p:attrNameLst>
                                          <p:attrName>style.visibility</p:attrName>
                                        </p:attrNameLst>
                                      </p:cBhvr>
                                      <p:to>
                                        <p:strVal val="visible"/>
                                      </p:to>
                                    </p:set>
                                    <p:anim calcmode="lin" valueType="num">
                                      <p:cBhvr>
                                        <p:cTn id="37" dur="500" fill="hold"/>
                                        <p:tgtEl>
                                          <p:spTgt spid="119811">
                                            <p:txEl>
                                              <p:pRg st="5" end="5"/>
                                            </p:txEl>
                                          </p:spTgt>
                                        </p:tgtEl>
                                        <p:attrNameLst>
                                          <p:attrName>ppt_w</p:attrName>
                                        </p:attrNameLst>
                                      </p:cBhvr>
                                      <p:tavLst>
                                        <p:tav tm="0">
                                          <p:val>
                                            <p:strVal val="4/3*#ppt_w"/>
                                          </p:val>
                                        </p:tav>
                                        <p:tav tm="100000">
                                          <p:val>
                                            <p:strVal val="#ppt_w"/>
                                          </p:val>
                                        </p:tav>
                                      </p:tavLst>
                                    </p:anim>
                                    <p:anim calcmode="lin" valueType="num">
                                      <p:cBhvr>
                                        <p:cTn id="38" dur="500" fill="hold"/>
                                        <p:tgtEl>
                                          <p:spTgt spid="119811">
                                            <p:txEl>
                                              <p:pRg st="5" end="5"/>
                                            </p:txEl>
                                          </p:spTgt>
                                        </p:tgtEl>
                                        <p:attrNameLst>
                                          <p:attrName>ppt_h</p:attrName>
                                        </p:attrNameLst>
                                      </p:cBhvr>
                                      <p:tavLst>
                                        <p:tav tm="0">
                                          <p:val>
                                            <p:strVal val="4/3*#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288" fill="hold" grpId="0" nodeType="clickEffect">
                                  <p:stCondLst>
                                    <p:cond delay="0"/>
                                  </p:stCondLst>
                                  <p:childTnLst>
                                    <p:set>
                                      <p:cBhvr>
                                        <p:cTn id="42" dur="1" fill="hold">
                                          <p:stCondLst>
                                            <p:cond delay="0"/>
                                          </p:stCondLst>
                                        </p:cTn>
                                        <p:tgtEl>
                                          <p:spTgt spid="119811">
                                            <p:txEl>
                                              <p:pRg st="6" end="6"/>
                                            </p:txEl>
                                          </p:spTgt>
                                        </p:tgtEl>
                                        <p:attrNameLst>
                                          <p:attrName>style.visibility</p:attrName>
                                        </p:attrNameLst>
                                      </p:cBhvr>
                                      <p:to>
                                        <p:strVal val="visible"/>
                                      </p:to>
                                    </p:set>
                                    <p:anim calcmode="lin" valueType="num">
                                      <p:cBhvr>
                                        <p:cTn id="43" dur="500" fill="hold"/>
                                        <p:tgtEl>
                                          <p:spTgt spid="119811">
                                            <p:txEl>
                                              <p:pRg st="6" end="6"/>
                                            </p:txEl>
                                          </p:spTgt>
                                        </p:tgtEl>
                                        <p:attrNameLst>
                                          <p:attrName>ppt_w</p:attrName>
                                        </p:attrNameLst>
                                      </p:cBhvr>
                                      <p:tavLst>
                                        <p:tav tm="0">
                                          <p:val>
                                            <p:strVal val="4/3*#ppt_w"/>
                                          </p:val>
                                        </p:tav>
                                        <p:tav tm="100000">
                                          <p:val>
                                            <p:strVal val="#ppt_w"/>
                                          </p:val>
                                        </p:tav>
                                      </p:tavLst>
                                    </p:anim>
                                    <p:anim calcmode="lin" valueType="num">
                                      <p:cBhvr>
                                        <p:cTn id="44" dur="500" fill="hold"/>
                                        <p:tgtEl>
                                          <p:spTgt spid="119811">
                                            <p:txEl>
                                              <p:pRg st="6" end="6"/>
                                            </p:txEl>
                                          </p:spTgt>
                                        </p:tgtEl>
                                        <p:attrNameLst>
                                          <p:attrName>ppt_h</p:attrName>
                                        </p:attrNameLst>
                                      </p:cBhvr>
                                      <p:tavLst>
                                        <p:tav tm="0">
                                          <p:val>
                                            <p:strVal val="4/3*#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288" fill="hold" grpId="0" nodeType="clickEffect">
                                  <p:stCondLst>
                                    <p:cond delay="0"/>
                                  </p:stCondLst>
                                  <p:childTnLst>
                                    <p:set>
                                      <p:cBhvr>
                                        <p:cTn id="48" dur="1" fill="hold">
                                          <p:stCondLst>
                                            <p:cond delay="0"/>
                                          </p:stCondLst>
                                        </p:cTn>
                                        <p:tgtEl>
                                          <p:spTgt spid="119811">
                                            <p:txEl>
                                              <p:pRg st="7" end="7"/>
                                            </p:txEl>
                                          </p:spTgt>
                                        </p:tgtEl>
                                        <p:attrNameLst>
                                          <p:attrName>style.visibility</p:attrName>
                                        </p:attrNameLst>
                                      </p:cBhvr>
                                      <p:to>
                                        <p:strVal val="visible"/>
                                      </p:to>
                                    </p:set>
                                    <p:anim calcmode="lin" valueType="num">
                                      <p:cBhvr>
                                        <p:cTn id="49" dur="500" fill="hold"/>
                                        <p:tgtEl>
                                          <p:spTgt spid="119811">
                                            <p:txEl>
                                              <p:pRg st="7" end="7"/>
                                            </p:txEl>
                                          </p:spTgt>
                                        </p:tgtEl>
                                        <p:attrNameLst>
                                          <p:attrName>ppt_w</p:attrName>
                                        </p:attrNameLst>
                                      </p:cBhvr>
                                      <p:tavLst>
                                        <p:tav tm="0">
                                          <p:val>
                                            <p:strVal val="4/3*#ppt_w"/>
                                          </p:val>
                                        </p:tav>
                                        <p:tav tm="100000">
                                          <p:val>
                                            <p:strVal val="#ppt_w"/>
                                          </p:val>
                                        </p:tav>
                                      </p:tavLst>
                                    </p:anim>
                                    <p:anim calcmode="lin" valueType="num">
                                      <p:cBhvr>
                                        <p:cTn id="50" dur="500" fill="hold"/>
                                        <p:tgtEl>
                                          <p:spTgt spid="119811">
                                            <p:txEl>
                                              <p:pRg st="7" end="7"/>
                                            </p:txEl>
                                          </p:spTgt>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5"/>
          <p:cNvSpPr>
            <a:spLocks noGrp="1"/>
          </p:cNvSpPr>
          <p:nvPr>
            <p:ph type="sldNum" sz="quarter" idx="12"/>
          </p:nvPr>
        </p:nvSpPr>
        <p:spPr/>
        <p:txBody>
          <a:bodyPr/>
          <a:lstStyle/>
          <a:p>
            <a:fld id="{398268D9-3997-4132-954B-991DD20C6F12}" type="slidenum">
              <a:rPr lang="en-US"/>
              <a:pPr/>
              <a:t>31</a:t>
            </a:fld>
            <a:endParaRPr lang="en-US"/>
          </a:p>
        </p:txBody>
      </p:sp>
      <p:sp>
        <p:nvSpPr>
          <p:cNvPr id="120834" name="WordArt 2"/>
          <p:cNvSpPr>
            <a:spLocks noChangeArrowheads="1" noChangeShapeType="1" noTextEdit="1"/>
          </p:cNvSpPr>
          <p:nvPr/>
        </p:nvSpPr>
        <p:spPr bwMode="auto">
          <a:xfrm rot="-3025821">
            <a:off x="3136900" y="1025525"/>
            <a:ext cx="4371975" cy="3178175"/>
          </a:xfrm>
          <a:prstGeom prst="rect">
            <a:avLst/>
          </a:prstGeom>
        </p:spPr>
        <p:txBody>
          <a:bodyPr wrap="none" fromWordArt="1">
            <a:prstTxWarp prst="textCurveDown">
              <a:avLst>
                <a:gd name="adj" fmla="val 52630"/>
              </a:avLst>
            </a:prstTxWarp>
          </a:bodyPr>
          <a:lstStyle/>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The Race</a:t>
            </a:r>
          </a:p>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Set Before Us</a:t>
            </a:r>
          </a:p>
        </p:txBody>
      </p:sp>
      <p:sp>
        <p:nvSpPr>
          <p:cNvPr id="120835" name="Freeform 3"/>
          <p:cNvSpPr>
            <a:spLocks/>
          </p:cNvSpPr>
          <p:nvPr/>
        </p:nvSpPr>
        <p:spPr bwMode="auto">
          <a:xfrm>
            <a:off x="76200" y="152400"/>
            <a:ext cx="7518400" cy="5626100"/>
          </a:xfrm>
          <a:custGeom>
            <a:avLst/>
            <a:gdLst/>
            <a:ahLst/>
            <a:cxnLst>
              <a:cxn ang="0">
                <a:pos x="0" y="2392"/>
              </a:cxn>
              <a:cxn ang="0">
                <a:pos x="3024" y="1528"/>
              </a:cxn>
              <a:cxn ang="0">
                <a:pos x="4128" y="520"/>
              </a:cxn>
              <a:cxn ang="0">
                <a:pos x="3840" y="40"/>
              </a:cxn>
              <a:cxn ang="0">
                <a:pos x="4512" y="280"/>
              </a:cxn>
              <a:cxn ang="0">
                <a:pos x="4704" y="904"/>
              </a:cxn>
              <a:cxn ang="0">
                <a:pos x="4320" y="1960"/>
              </a:cxn>
              <a:cxn ang="0">
                <a:pos x="3648" y="2728"/>
              </a:cxn>
              <a:cxn ang="0">
                <a:pos x="1920" y="3544"/>
              </a:cxn>
            </a:cxnLst>
            <a:rect l="0" t="0" r="r" b="b"/>
            <a:pathLst>
              <a:path w="4736" h="3544">
                <a:moveTo>
                  <a:pt x="0" y="2392"/>
                </a:moveTo>
                <a:cubicBezTo>
                  <a:pt x="1168" y="2116"/>
                  <a:pt x="2336" y="1840"/>
                  <a:pt x="3024" y="1528"/>
                </a:cubicBezTo>
                <a:cubicBezTo>
                  <a:pt x="3712" y="1216"/>
                  <a:pt x="3992" y="768"/>
                  <a:pt x="4128" y="520"/>
                </a:cubicBezTo>
                <a:cubicBezTo>
                  <a:pt x="4264" y="272"/>
                  <a:pt x="3776" y="80"/>
                  <a:pt x="3840" y="40"/>
                </a:cubicBezTo>
                <a:cubicBezTo>
                  <a:pt x="3904" y="0"/>
                  <a:pt x="4368" y="136"/>
                  <a:pt x="4512" y="280"/>
                </a:cubicBezTo>
                <a:cubicBezTo>
                  <a:pt x="4656" y="424"/>
                  <a:pt x="4736" y="624"/>
                  <a:pt x="4704" y="904"/>
                </a:cubicBezTo>
                <a:cubicBezTo>
                  <a:pt x="4672" y="1184"/>
                  <a:pt x="4496" y="1656"/>
                  <a:pt x="4320" y="1960"/>
                </a:cubicBezTo>
                <a:cubicBezTo>
                  <a:pt x="4144" y="2264"/>
                  <a:pt x="4048" y="2464"/>
                  <a:pt x="3648" y="2728"/>
                </a:cubicBezTo>
                <a:cubicBezTo>
                  <a:pt x="3248" y="2992"/>
                  <a:pt x="2208" y="3408"/>
                  <a:pt x="1920" y="3544"/>
                </a:cubicBezTo>
              </a:path>
            </a:pathLst>
          </a:custGeom>
          <a:solidFill>
            <a:srgbClr val="FFFF00">
              <a:alpha val="23000"/>
            </a:srgbClr>
          </a:solidFill>
          <a:ln w="9525">
            <a:solidFill>
              <a:schemeClr val="tx1"/>
            </a:solidFill>
            <a:round/>
            <a:headEnd/>
            <a:tailEnd/>
          </a:ln>
          <a:effectLst/>
        </p:spPr>
        <p:txBody>
          <a:bodyPr/>
          <a:lstStyle/>
          <a:p>
            <a:endParaRPr lang="en-US"/>
          </a:p>
        </p:txBody>
      </p:sp>
      <p:sp useBgFill="1">
        <p:nvSpPr>
          <p:cNvPr id="120836" name="Freeform 4"/>
          <p:cNvSpPr>
            <a:spLocks/>
          </p:cNvSpPr>
          <p:nvPr/>
        </p:nvSpPr>
        <p:spPr bwMode="auto">
          <a:xfrm>
            <a:off x="0" y="3962400"/>
            <a:ext cx="3581400" cy="2895600"/>
          </a:xfrm>
          <a:custGeom>
            <a:avLst/>
            <a:gdLst/>
            <a:ahLst/>
            <a:cxnLst>
              <a:cxn ang="0">
                <a:pos x="0" y="0"/>
              </a:cxn>
              <a:cxn ang="0">
                <a:pos x="1152" y="480"/>
              </a:cxn>
              <a:cxn ang="0">
                <a:pos x="1680" y="1440"/>
              </a:cxn>
            </a:cxnLst>
            <a:rect l="0" t="0" r="r" b="b"/>
            <a:pathLst>
              <a:path w="1680" h="1440">
                <a:moveTo>
                  <a:pt x="0" y="0"/>
                </a:moveTo>
                <a:cubicBezTo>
                  <a:pt x="436" y="120"/>
                  <a:pt x="872" y="240"/>
                  <a:pt x="1152" y="480"/>
                </a:cubicBezTo>
                <a:cubicBezTo>
                  <a:pt x="1432" y="720"/>
                  <a:pt x="1592" y="1280"/>
                  <a:pt x="1680" y="1440"/>
                </a:cubicBezTo>
              </a:path>
            </a:pathLst>
          </a:custGeom>
          <a:ln w="50800">
            <a:solidFill>
              <a:schemeClr val="folHlink"/>
            </a:solidFill>
            <a:round/>
            <a:headEnd/>
            <a:tailEnd/>
          </a:ln>
          <a:effectLst/>
        </p:spPr>
        <p:txBody>
          <a:bodyPr/>
          <a:lstStyle/>
          <a:p>
            <a:endParaRPr lang="en-US"/>
          </a:p>
        </p:txBody>
      </p:sp>
      <p:sp>
        <p:nvSpPr>
          <p:cNvPr id="120837" name="Text Box 5"/>
          <p:cNvSpPr txBox="1">
            <a:spLocks noChangeArrowheads="1"/>
          </p:cNvSpPr>
          <p:nvPr/>
        </p:nvSpPr>
        <p:spPr bwMode="auto">
          <a:xfrm>
            <a:off x="-15875" y="4419600"/>
            <a:ext cx="1903413" cy="946150"/>
          </a:xfrm>
          <a:prstGeom prst="rect">
            <a:avLst/>
          </a:prstGeom>
          <a:noFill/>
          <a:ln w="9525">
            <a:noFill/>
            <a:miter lim="800000"/>
            <a:headEnd/>
            <a:tailEnd/>
          </a:ln>
          <a:effectLst/>
        </p:spPr>
        <p:txBody>
          <a:bodyPr wrap="none">
            <a:spAutoFit/>
          </a:bodyPr>
          <a:lstStyle/>
          <a:p>
            <a:r>
              <a:rPr lang="en-US" sz="2800"/>
              <a:t>Must Enter</a:t>
            </a:r>
          </a:p>
          <a:p>
            <a:r>
              <a:rPr lang="en-US" sz="2800"/>
              <a:t>2 Tim. 2:5</a:t>
            </a:r>
          </a:p>
        </p:txBody>
      </p:sp>
      <p:sp>
        <p:nvSpPr>
          <p:cNvPr id="120838" name="Text Box 6"/>
          <p:cNvSpPr txBox="1">
            <a:spLocks noChangeArrowheads="1"/>
          </p:cNvSpPr>
          <p:nvPr/>
        </p:nvSpPr>
        <p:spPr bwMode="auto">
          <a:xfrm>
            <a:off x="1352550" y="5943600"/>
            <a:ext cx="1952625" cy="946150"/>
          </a:xfrm>
          <a:prstGeom prst="rect">
            <a:avLst/>
          </a:prstGeom>
          <a:noFill/>
          <a:ln w="9525">
            <a:noFill/>
            <a:miter lim="800000"/>
            <a:headEnd/>
            <a:tailEnd/>
          </a:ln>
          <a:effectLst/>
        </p:spPr>
        <p:txBody>
          <a:bodyPr wrap="none">
            <a:spAutoFit/>
          </a:bodyPr>
          <a:lstStyle/>
          <a:p>
            <a:r>
              <a:rPr lang="en-US" sz="2800"/>
              <a:t>Must Run</a:t>
            </a:r>
          </a:p>
          <a:p>
            <a:r>
              <a:rPr lang="en-US" sz="2800"/>
              <a:t>1 Cor. 9:24ff</a:t>
            </a:r>
          </a:p>
        </p:txBody>
      </p:sp>
      <p:sp>
        <p:nvSpPr>
          <p:cNvPr id="120839" name="Line 7"/>
          <p:cNvSpPr>
            <a:spLocks noChangeShapeType="1"/>
          </p:cNvSpPr>
          <p:nvPr/>
        </p:nvSpPr>
        <p:spPr bwMode="auto">
          <a:xfrm flipV="1">
            <a:off x="228600" y="5181600"/>
            <a:ext cx="2362200" cy="1295400"/>
          </a:xfrm>
          <a:prstGeom prst="line">
            <a:avLst/>
          </a:prstGeom>
          <a:noFill/>
          <a:ln w="307975">
            <a:solidFill>
              <a:schemeClr val="tx1"/>
            </a:solidFill>
            <a:round/>
            <a:headEnd/>
            <a:tailEnd type="triangle" w="sm" len="sm"/>
          </a:ln>
          <a:effectLst/>
        </p:spPr>
        <p:txBody>
          <a:bodyPr/>
          <a:lstStyle/>
          <a:p>
            <a:endParaRPr lang="en-US"/>
          </a:p>
        </p:txBody>
      </p:sp>
      <p:sp>
        <p:nvSpPr>
          <p:cNvPr id="120840" name="Text Box 8"/>
          <p:cNvSpPr txBox="1">
            <a:spLocks noChangeArrowheads="1"/>
          </p:cNvSpPr>
          <p:nvPr/>
        </p:nvSpPr>
        <p:spPr bwMode="auto">
          <a:xfrm rot="-1747954">
            <a:off x="31750" y="5638800"/>
            <a:ext cx="2559050" cy="457200"/>
          </a:xfrm>
          <a:prstGeom prst="rect">
            <a:avLst/>
          </a:prstGeom>
          <a:noFill/>
          <a:ln w="9525">
            <a:noFill/>
            <a:miter lim="800000"/>
            <a:headEnd/>
            <a:tailEnd/>
          </a:ln>
          <a:effectLst/>
        </p:spPr>
        <p:txBody>
          <a:bodyPr wrap="none">
            <a:spAutoFit/>
          </a:bodyPr>
          <a:lstStyle/>
          <a:p>
            <a:r>
              <a:rPr lang="en-US">
                <a:solidFill>
                  <a:schemeClr val="bg1"/>
                </a:solidFill>
              </a:rPr>
              <a:t>H+B+R+C+BAP.</a:t>
            </a:r>
          </a:p>
        </p:txBody>
      </p:sp>
      <p:sp>
        <p:nvSpPr>
          <p:cNvPr id="120841" name="Freeform 9"/>
          <p:cNvSpPr>
            <a:spLocks/>
          </p:cNvSpPr>
          <p:nvPr/>
        </p:nvSpPr>
        <p:spPr bwMode="auto">
          <a:xfrm>
            <a:off x="6477000" y="457200"/>
            <a:ext cx="2552700" cy="3581400"/>
          </a:xfrm>
          <a:custGeom>
            <a:avLst/>
            <a:gdLst/>
            <a:ahLst/>
            <a:cxnLst>
              <a:cxn ang="0">
                <a:pos x="0" y="2256"/>
              </a:cxn>
              <a:cxn ang="0">
                <a:pos x="1344" y="1440"/>
              </a:cxn>
              <a:cxn ang="0">
                <a:pos x="1584" y="0"/>
              </a:cxn>
            </a:cxnLst>
            <a:rect l="0" t="0" r="r" b="b"/>
            <a:pathLst>
              <a:path w="1608" h="2256">
                <a:moveTo>
                  <a:pt x="0" y="2256"/>
                </a:moveTo>
                <a:cubicBezTo>
                  <a:pt x="540" y="2036"/>
                  <a:pt x="1080" y="1816"/>
                  <a:pt x="1344" y="1440"/>
                </a:cubicBezTo>
                <a:cubicBezTo>
                  <a:pt x="1608" y="1064"/>
                  <a:pt x="1544" y="240"/>
                  <a:pt x="1584" y="0"/>
                </a:cubicBezTo>
              </a:path>
            </a:pathLst>
          </a:custGeom>
          <a:noFill/>
          <a:ln w="215900" cap="flat">
            <a:solidFill>
              <a:schemeClr val="tx1"/>
            </a:solidFill>
            <a:prstDash val="sysDot"/>
            <a:round/>
            <a:headEnd/>
            <a:tailEnd type="triangle" w="med" len="med"/>
          </a:ln>
          <a:effectLst/>
        </p:spPr>
        <p:txBody>
          <a:bodyPr/>
          <a:lstStyle/>
          <a:p>
            <a:endParaRPr lang="en-US"/>
          </a:p>
        </p:txBody>
      </p:sp>
      <p:sp>
        <p:nvSpPr>
          <p:cNvPr id="120842" name="Freeform 10"/>
          <p:cNvSpPr>
            <a:spLocks/>
          </p:cNvSpPr>
          <p:nvPr/>
        </p:nvSpPr>
        <p:spPr bwMode="auto">
          <a:xfrm>
            <a:off x="4495800" y="5257800"/>
            <a:ext cx="1981200" cy="1600200"/>
          </a:xfrm>
          <a:custGeom>
            <a:avLst/>
            <a:gdLst/>
            <a:ahLst/>
            <a:cxnLst>
              <a:cxn ang="0">
                <a:pos x="0" y="0"/>
              </a:cxn>
              <a:cxn ang="0">
                <a:pos x="624" y="384"/>
              </a:cxn>
              <a:cxn ang="0">
                <a:pos x="960" y="912"/>
              </a:cxn>
            </a:cxnLst>
            <a:rect l="0" t="0" r="r" b="b"/>
            <a:pathLst>
              <a:path w="960" h="912">
                <a:moveTo>
                  <a:pt x="0" y="0"/>
                </a:moveTo>
                <a:cubicBezTo>
                  <a:pt x="232" y="116"/>
                  <a:pt x="464" y="232"/>
                  <a:pt x="624" y="384"/>
                </a:cubicBezTo>
                <a:cubicBezTo>
                  <a:pt x="784" y="536"/>
                  <a:pt x="904" y="824"/>
                  <a:pt x="960" y="912"/>
                </a:cubicBezTo>
              </a:path>
            </a:pathLst>
          </a:custGeom>
          <a:noFill/>
          <a:ln w="269875" cap="flat">
            <a:solidFill>
              <a:schemeClr val="tx1"/>
            </a:solidFill>
            <a:prstDash val="sysDot"/>
            <a:round/>
            <a:headEnd/>
            <a:tailEnd type="triangle" w="med" len="med"/>
          </a:ln>
          <a:effectLst/>
        </p:spPr>
        <p:txBody>
          <a:bodyPr/>
          <a:lstStyle/>
          <a:p>
            <a:endParaRPr lang="en-US"/>
          </a:p>
        </p:txBody>
      </p:sp>
      <p:sp>
        <p:nvSpPr>
          <p:cNvPr id="120843" name="WordArt 11"/>
          <p:cNvSpPr>
            <a:spLocks noChangeArrowheads="1" noChangeShapeType="1" noTextEdit="1"/>
          </p:cNvSpPr>
          <p:nvPr/>
        </p:nvSpPr>
        <p:spPr bwMode="auto">
          <a:xfrm rot="2659282">
            <a:off x="4733925" y="5257800"/>
            <a:ext cx="2581275" cy="1447800"/>
          </a:xfrm>
          <a:prstGeom prst="rect">
            <a:avLst/>
          </a:prstGeom>
        </p:spPr>
        <p:txBody>
          <a:bodyPr spcFirstLastPara="1" wrap="none" fromWordArt="1">
            <a:prstTxWarp prst="textArchUp">
              <a:avLst>
                <a:gd name="adj" fmla="val 11902382"/>
              </a:avLst>
            </a:prstTxWarp>
          </a:bodyPr>
          <a:lstStyle/>
          <a:p>
            <a:pPr algn="ctr"/>
            <a:r>
              <a:rPr lang="en-US" sz="2800" kern="10" normalizeH="1">
                <a:ln w="9525">
                  <a:solidFill>
                    <a:srgbClr val="000000"/>
                  </a:solidFill>
                  <a:round/>
                  <a:headEnd/>
                  <a:tailEnd/>
                </a:ln>
                <a:solidFill>
                  <a:srgbClr val="FFFF99"/>
                </a:solidFill>
                <a:latin typeface="Arial Black"/>
              </a:rPr>
              <a:t>A More</a:t>
            </a:r>
          </a:p>
          <a:p>
            <a:pPr algn="ctr"/>
            <a:r>
              <a:rPr lang="en-US" sz="2800" kern="10" normalizeH="1">
                <a:ln w="9525">
                  <a:solidFill>
                    <a:srgbClr val="000000"/>
                  </a:solidFill>
                  <a:round/>
                  <a:headEnd/>
                  <a:tailEnd/>
                </a:ln>
                <a:solidFill>
                  <a:srgbClr val="FFFF99"/>
                </a:solidFill>
                <a:latin typeface="Arial Black"/>
              </a:rPr>
              <a:t>Popular Race</a:t>
            </a:r>
          </a:p>
        </p:txBody>
      </p:sp>
      <p:sp>
        <p:nvSpPr>
          <p:cNvPr id="120844" name="Freeform 12"/>
          <p:cNvSpPr>
            <a:spLocks/>
          </p:cNvSpPr>
          <p:nvPr/>
        </p:nvSpPr>
        <p:spPr bwMode="auto">
          <a:xfrm>
            <a:off x="6210300" y="4419600"/>
            <a:ext cx="3086100" cy="1588"/>
          </a:xfrm>
          <a:custGeom>
            <a:avLst/>
            <a:gdLst/>
            <a:ahLst/>
            <a:cxnLst>
              <a:cxn ang="0">
                <a:pos x="0" y="0"/>
              </a:cxn>
              <a:cxn ang="0">
                <a:pos x="1632" y="0"/>
              </a:cxn>
              <a:cxn ang="0">
                <a:pos x="1872" y="0"/>
              </a:cxn>
            </a:cxnLst>
            <a:rect l="0" t="0" r="r" b="b"/>
            <a:pathLst>
              <a:path w="1944" h="1">
                <a:moveTo>
                  <a:pt x="0" y="0"/>
                </a:moveTo>
                <a:cubicBezTo>
                  <a:pt x="660" y="0"/>
                  <a:pt x="1320" y="0"/>
                  <a:pt x="1632" y="0"/>
                </a:cubicBezTo>
                <a:cubicBezTo>
                  <a:pt x="1944" y="0"/>
                  <a:pt x="1908" y="0"/>
                  <a:pt x="1872" y="0"/>
                </a:cubicBezTo>
              </a:path>
            </a:pathLst>
          </a:custGeom>
          <a:noFill/>
          <a:ln w="228600" cap="flat">
            <a:solidFill>
              <a:schemeClr val="tx1"/>
            </a:solidFill>
            <a:prstDash val="sysDot"/>
            <a:round/>
            <a:headEnd/>
            <a:tailEnd type="triangle" w="med" len="med"/>
          </a:ln>
          <a:effectLst/>
        </p:spPr>
        <p:txBody>
          <a:bodyPr/>
          <a:lstStyle/>
          <a:p>
            <a:endParaRPr lang="en-US"/>
          </a:p>
        </p:txBody>
      </p:sp>
      <p:sp>
        <p:nvSpPr>
          <p:cNvPr id="120845" name="Oval 13"/>
          <p:cNvSpPr>
            <a:spLocks noChangeArrowheads="1"/>
          </p:cNvSpPr>
          <p:nvPr/>
        </p:nvSpPr>
        <p:spPr bwMode="auto">
          <a:xfrm>
            <a:off x="5791200" y="41148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20846" name="WordArt 14"/>
          <p:cNvSpPr>
            <a:spLocks noChangeArrowheads="1" noChangeShapeType="1" noTextEdit="1"/>
          </p:cNvSpPr>
          <p:nvPr/>
        </p:nvSpPr>
        <p:spPr bwMode="auto">
          <a:xfrm>
            <a:off x="6934200" y="4648200"/>
            <a:ext cx="2181225" cy="5715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Easier Race</a:t>
            </a:r>
          </a:p>
        </p:txBody>
      </p:sp>
      <p:sp>
        <p:nvSpPr>
          <p:cNvPr id="120847" name="WordArt 15"/>
          <p:cNvSpPr>
            <a:spLocks noChangeArrowheads="1" noChangeShapeType="1" noTextEdit="1"/>
          </p:cNvSpPr>
          <p:nvPr/>
        </p:nvSpPr>
        <p:spPr bwMode="auto">
          <a:xfrm rot="-4460828">
            <a:off x="5715000" y="1295400"/>
            <a:ext cx="3581400" cy="990600"/>
          </a:xfrm>
          <a:prstGeom prst="rect">
            <a:avLst/>
          </a:prstGeom>
        </p:spPr>
        <p:txBody>
          <a:bodyPr spcFirstLastPara="1" wrap="none" fromWordArt="1">
            <a:prstTxWarp prst="textArchDown">
              <a:avLst>
                <a:gd name="adj" fmla="val 649594"/>
              </a:avLst>
            </a:prstTxWarp>
          </a:bodyPr>
          <a:lstStyle/>
          <a:p>
            <a:pPr algn="ctr"/>
            <a:r>
              <a:rPr lang="en-US" sz="2800" kern="10" spc="-140" normalizeH="1">
                <a:ln w="12700">
                  <a:solidFill>
                    <a:srgbClr val="000000"/>
                  </a:solidFill>
                  <a:round/>
                  <a:headEnd/>
                  <a:tailEnd/>
                </a:ln>
                <a:blipFill dpi="0" rotWithShape="0">
                  <a:blip r:embed="rId3">
                    <a:alphaModFix amt="70000"/>
                  </a:blip>
                  <a:srcRect/>
                  <a:tile tx="0" ty="0" sx="100000" sy="100000" flip="none" algn="tl"/>
                </a:blipFill>
                <a:latin typeface="Arial Black"/>
              </a:rPr>
              <a:t>Depart For Worldly</a:t>
            </a:r>
          </a:p>
          <a:p>
            <a:pPr algn="ctr"/>
            <a:r>
              <a:rPr lang="en-US" sz="2800" kern="10" spc="-140" normalizeH="1">
                <a:ln w="12700">
                  <a:solidFill>
                    <a:srgbClr val="000000"/>
                  </a:solidFill>
                  <a:round/>
                  <a:headEnd/>
                  <a:tailEnd/>
                </a:ln>
                <a:blipFill dpi="0" rotWithShape="0">
                  <a:blip r:embed="rId3">
                    <a:alphaModFix amt="70000"/>
                  </a:blip>
                  <a:srcRect/>
                  <a:tile tx="0" ty="0" sx="100000" sy="100000" flip="none" algn="tl"/>
                </a:blipFill>
                <a:latin typeface="Arial Black"/>
              </a:rPr>
              <a:t>ADVANCEMENT</a:t>
            </a:r>
          </a:p>
        </p:txBody>
      </p:sp>
      <p:sp>
        <p:nvSpPr>
          <p:cNvPr id="120848" name="Freeform 16"/>
          <p:cNvSpPr>
            <a:spLocks/>
          </p:cNvSpPr>
          <p:nvPr/>
        </p:nvSpPr>
        <p:spPr bwMode="auto">
          <a:xfrm rot="-612728">
            <a:off x="1295400" y="1714500"/>
            <a:ext cx="4000500" cy="876300"/>
          </a:xfrm>
          <a:custGeom>
            <a:avLst/>
            <a:gdLst/>
            <a:ahLst/>
            <a:cxnLst>
              <a:cxn ang="0">
                <a:pos x="2160" y="552"/>
              </a:cxn>
              <a:cxn ang="0">
                <a:pos x="2160" y="72"/>
              </a:cxn>
              <a:cxn ang="0">
                <a:pos x="0" y="120"/>
              </a:cxn>
            </a:cxnLst>
            <a:rect l="0" t="0" r="r" b="b"/>
            <a:pathLst>
              <a:path w="2520" h="552">
                <a:moveTo>
                  <a:pt x="2160" y="552"/>
                </a:moveTo>
                <a:cubicBezTo>
                  <a:pt x="2340" y="348"/>
                  <a:pt x="2520" y="144"/>
                  <a:pt x="2160" y="72"/>
                </a:cubicBezTo>
                <a:cubicBezTo>
                  <a:pt x="1800" y="0"/>
                  <a:pt x="360" y="112"/>
                  <a:pt x="0" y="120"/>
                </a:cubicBezTo>
              </a:path>
            </a:pathLst>
          </a:custGeom>
          <a:noFill/>
          <a:ln w="165100" cap="flat">
            <a:solidFill>
              <a:schemeClr val="tx1"/>
            </a:solidFill>
            <a:prstDash val="sysDot"/>
            <a:round/>
            <a:headEnd/>
            <a:tailEnd type="triangle" w="med" len="med"/>
          </a:ln>
          <a:effectLst/>
        </p:spPr>
        <p:txBody>
          <a:bodyPr/>
          <a:lstStyle/>
          <a:p>
            <a:endParaRPr lang="en-US"/>
          </a:p>
        </p:txBody>
      </p:sp>
      <p:sp>
        <p:nvSpPr>
          <p:cNvPr id="120849" name="Oval 17"/>
          <p:cNvSpPr>
            <a:spLocks noChangeArrowheads="1"/>
          </p:cNvSpPr>
          <p:nvPr/>
        </p:nvSpPr>
        <p:spPr bwMode="auto">
          <a:xfrm>
            <a:off x="6553200" y="35052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20850" name="Oval 18"/>
          <p:cNvSpPr>
            <a:spLocks noChangeArrowheads="1"/>
          </p:cNvSpPr>
          <p:nvPr/>
        </p:nvSpPr>
        <p:spPr bwMode="auto">
          <a:xfrm>
            <a:off x="3657600" y="20574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20851" name="Oval 19"/>
          <p:cNvSpPr>
            <a:spLocks noChangeArrowheads="1"/>
          </p:cNvSpPr>
          <p:nvPr/>
        </p:nvSpPr>
        <p:spPr bwMode="auto">
          <a:xfrm>
            <a:off x="3733800" y="53340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20852" name="WordArt 20"/>
          <p:cNvSpPr>
            <a:spLocks noChangeArrowheads="1" noChangeShapeType="1" noTextEdit="1"/>
          </p:cNvSpPr>
          <p:nvPr/>
        </p:nvSpPr>
        <p:spPr bwMode="auto">
          <a:xfrm>
            <a:off x="152400" y="2133600"/>
            <a:ext cx="3429000" cy="914400"/>
          </a:xfrm>
          <a:prstGeom prst="rect">
            <a:avLst/>
          </a:prstGeom>
        </p:spPr>
        <p:txBody>
          <a:bodyPr wrap="none" fromWordArt="1">
            <a:prstTxWarp prst="textPlain">
              <a:avLst>
                <a:gd name="adj" fmla="val 50000"/>
              </a:avLst>
            </a:prstTxWarp>
          </a:bodyPr>
          <a:lstStyle/>
          <a:p>
            <a:pPr algn="ctr"/>
            <a:r>
              <a:rPr lang="en-US" sz="3200" kern="10" spc="64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a:rPr>
              <a:t>Family &amp; Relationships</a:t>
            </a:r>
          </a:p>
        </p:txBody>
      </p:sp>
      <p:sp>
        <p:nvSpPr>
          <p:cNvPr id="120853" name="Freeform 21"/>
          <p:cNvSpPr>
            <a:spLocks/>
          </p:cNvSpPr>
          <p:nvPr/>
        </p:nvSpPr>
        <p:spPr bwMode="auto">
          <a:xfrm>
            <a:off x="4991100" y="152400"/>
            <a:ext cx="2171700" cy="1600200"/>
          </a:xfrm>
          <a:custGeom>
            <a:avLst/>
            <a:gdLst/>
            <a:ahLst/>
            <a:cxnLst>
              <a:cxn ang="0">
                <a:pos x="648" y="1008"/>
              </a:cxn>
              <a:cxn ang="0">
                <a:pos x="120" y="816"/>
              </a:cxn>
              <a:cxn ang="0">
                <a:pos x="1368" y="0"/>
              </a:cxn>
            </a:cxnLst>
            <a:rect l="0" t="0" r="r" b="b"/>
            <a:pathLst>
              <a:path w="1368" h="1008">
                <a:moveTo>
                  <a:pt x="648" y="1008"/>
                </a:moveTo>
                <a:cubicBezTo>
                  <a:pt x="324" y="996"/>
                  <a:pt x="0" y="984"/>
                  <a:pt x="120" y="816"/>
                </a:cubicBezTo>
                <a:cubicBezTo>
                  <a:pt x="240" y="648"/>
                  <a:pt x="1160" y="136"/>
                  <a:pt x="1368" y="0"/>
                </a:cubicBezTo>
              </a:path>
            </a:pathLst>
          </a:custGeom>
          <a:noFill/>
          <a:ln w="142875" cap="flat">
            <a:solidFill>
              <a:srgbClr val="00FF00"/>
            </a:solidFill>
            <a:prstDash val="sysDot"/>
            <a:round/>
            <a:headEnd/>
            <a:tailEnd type="triangle" w="med" len="med"/>
          </a:ln>
          <a:effectLst/>
        </p:spPr>
        <p:txBody>
          <a:bodyPr/>
          <a:lstStyle/>
          <a:p>
            <a:endParaRPr lang="en-US"/>
          </a:p>
        </p:txBody>
      </p:sp>
      <p:sp>
        <p:nvSpPr>
          <p:cNvPr id="120854" name="Oval 22"/>
          <p:cNvSpPr>
            <a:spLocks noChangeArrowheads="1"/>
          </p:cNvSpPr>
          <p:nvPr/>
        </p:nvSpPr>
        <p:spPr bwMode="auto">
          <a:xfrm>
            <a:off x="5334000" y="1066800"/>
            <a:ext cx="11430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sz="2800">
                <a:solidFill>
                  <a:srgbClr val="000000"/>
                </a:solidFill>
              </a:rPr>
              <a:t>Detour</a:t>
            </a:r>
          </a:p>
        </p:txBody>
      </p:sp>
      <p:sp>
        <p:nvSpPr>
          <p:cNvPr id="120858" name="Text Box 26"/>
          <p:cNvSpPr txBox="1">
            <a:spLocks noChangeArrowheads="1"/>
          </p:cNvSpPr>
          <p:nvPr/>
        </p:nvSpPr>
        <p:spPr bwMode="auto">
          <a:xfrm>
            <a:off x="60325" y="131763"/>
            <a:ext cx="3730625" cy="860425"/>
          </a:xfrm>
          <a:prstGeom prst="rect">
            <a:avLst/>
          </a:prstGeom>
          <a:solidFill>
            <a:srgbClr val="000000"/>
          </a:solidFill>
          <a:ln w="38100" cmpd="dbl">
            <a:solidFill>
              <a:schemeClr val="bg1"/>
            </a:solidFill>
            <a:miter lim="800000"/>
            <a:headEnd/>
            <a:tailEnd/>
          </a:ln>
          <a:effectLst/>
        </p:spPr>
        <p:txBody>
          <a:bodyPr wrap="none">
            <a:spAutoFit/>
          </a:bodyPr>
          <a:lstStyle/>
          <a:p>
            <a:r>
              <a:rPr lang="en-US"/>
              <a:t>Are You Tempted To Yield</a:t>
            </a:r>
          </a:p>
          <a:p>
            <a:r>
              <a:rPr lang="en-US"/>
              <a:t>To One of These Detours?</a:t>
            </a:r>
          </a:p>
        </p:txBody>
      </p:sp>
      <p:sp>
        <p:nvSpPr>
          <p:cNvPr id="120859" name="Text Box 27"/>
          <p:cNvSpPr txBox="1">
            <a:spLocks noChangeArrowheads="1"/>
          </p:cNvSpPr>
          <p:nvPr/>
        </p:nvSpPr>
        <p:spPr bwMode="auto">
          <a:xfrm>
            <a:off x="76200" y="1066800"/>
            <a:ext cx="4292600" cy="514350"/>
          </a:xfrm>
          <a:prstGeom prst="rect">
            <a:avLst/>
          </a:prstGeom>
          <a:solidFill>
            <a:srgbClr val="000000"/>
          </a:solidFill>
          <a:ln w="57150" cmpd="thinThick">
            <a:solidFill>
              <a:schemeClr val="bg1"/>
            </a:solidFill>
            <a:miter lim="800000"/>
            <a:headEnd/>
            <a:tailEnd/>
          </a:ln>
          <a:effectLst/>
        </p:spPr>
        <p:txBody>
          <a:bodyPr wrap="none">
            <a:spAutoFit/>
          </a:bodyPr>
          <a:lstStyle/>
          <a:p>
            <a:r>
              <a:rPr lang="en-US"/>
              <a:t>FOCUS ON THE FINISHER!</a:t>
            </a:r>
          </a:p>
        </p:txBody>
      </p:sp>
      <p:sp>
        <p:nvSpPr>
          <p:cNvPr id="28" name="WordArt 23"/>
          <p:cNvSpPr>
            <a:spLocks noChangeArrowheads="1" noChangeShapeType="1" noTextEdit="1"/>
          </p:cNvSpPr>
          <p:nvPr/>
        </p:nvSpPr>
        <p:spPr bwMode="auto">
          <a:xfrm rot="-2653672">
            <a:off x="4114800" y="311150"/>
            <a:ext cx="2724150" cy="831850"/>
          </a:xfrm>
          <a:prstGeom prst="rect">
            <a:avLst/>
          </a:prstGeom>
        </p:spPr>
        <p:txBody>
          <a:bodyPr wrap="none" fromWordArt="1">
            <a:prstTxWarp prst="textDeflateBottom">
              <a:avLst>
                <a:gd name="adj" fmla="val 76472"/>
              </a:avLst>
            </a:prstTxWarp>
            <a:scene3d>
              <a:camera prst="legacyPerspectiveFront">
                <a:rot lat="19799999" lon="19439998" rev="0"/>
              </a:camera>
              <a:lightRig rig="legacyNormal2" dir="t"/>
            </a:scene3d>
            <a:sp3d extrusionH="354000" prstMaterial="legacyMatte">
              <a:extrusionClr>
                <a:srgbClr val="939676"/>
              </a:extrusionClr>
            </a:sp3d>
          </a:bodyPr>
          <a:lstStyle/>
          <a:p>
            <a:pPr algn="ctr"/>
            <a:r>
              <a:rPr lang="en-US" sz="3600" kern="10" dirty="0">
                <a:ln w="9525">
                  <a:round/>
                  <a:headEnd/>
                  <a:tailEnd/>
                </a:ln>
                <a:gradFill rotWithShape="0">
                  <a:gsLst>
                    <a:gs pos="0">
                      <a:srgbClr val="707070"/>
                    </a:gs>
                    <a:gs pos="50000">
                      <a:srgbClr val="FFFFFF"/>
                    </a:gs>
                    <a:gs pos="100000">
                      <a:srgbClr val="707070"/>
                    </a:gs>
                  </a:gsLst>
                  <a:lin ang="5353672" scaled="1"/>
                </a:gradFill>
                <a:latin typeface="Impact"/>
              </a:rPr>
              <a:t>Too Much Cost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iterate type="lt">
                                    <p:tmPct val="5000"/>
                                  </p:iterate>
                                  <p:childTnLst>
                                    <p:anim calcmode="lin" valueType="num">
                                      <p:cBhvr>
                                        <p:cTn id="6" dur="1000"/>
                                        <p:tgtEl>
                                          <p:spTgt spid="120853"/>
                                        </p:tgtEl>
                                        <p:attrNameLst>
                                          <p:attrName>ppt_w</p:attrName>
                                        </p:attrNameLst>
                                      </p:cBhvr>
                                      <p:tavLst>
                                        <p:tav tm="0">
                                          <p:val>
                                            <p:strVal val="ppt_w"/>
                                          </p:val>
                                        </p:tav>
                                        <p:tav tm="100000">
                                          <p:val>
                                            <p:fltVal val="0"/>
                                          </p:val>
                                        </p:tav>
                                      </p:tavLst>
                                    </p:anim>
                                    <p:anim calcmode="lin" valueType="num">
                                      <p:cBhvr>
                                        <p:cTn id="7" dur="1000"/>
                                        <p:tgtEl>
                                          <p:spTgt spid="120853"/>
                                        </p:tgtEl>
                                        <p:attrNameLst>
                                          <p:attrName>ppt_h</p:attrName>
                                        </p:attrNameLst>
                                      </p:cBhvr>
                                      <p:tavLst>
                                        <p:tav tm="0">
                                          <p:val>
                                            <p:strVal val="ppt_h"/>
                                          </p:val>
                                        </p:tav>
                                        <p:tav tm="100000">
                                          <p:val>
                                            <p:fltVal val="0"/>
                                          </p:val>
                                        </p:tav>
                                      </p:tavLst>
                                    </p:anim>
                                    <p:anim calcmode="lin" valueType="num">
                                      <p:cBhvr>
                                        <p:cTn id="8" dur="1000"/>
                                        <p:tgtEl>
                                          <p:spTgt spid="120853"/>
                                        </p:tgtEl>
                                        <p:attrNameLst>
                                          <p:attrName>style.rotation</p:attrName>
                                        </p:attrNameLst>
                                      </p:cBhvr>
                                      <p:tavLst>
                                        <p:tav tm="0">
                                          <p:val>
                                            <p:fltVal val="0"/>
                                          </p:val>
                                        </p:tav>
                                        <p:tav tm="100000">
                                          <p:val>
                                            <p:fltVal val="90"/>
                                          </p:val>
                                        </p:tav>
                                      </p:tavLst>
                                    </p:anim>
                                    <p:animEffect transition="out" filter="fade">
                                      <p:cBhvr>
                                        <p:cTn id="9" dur="1000"/>
                                        <p:tgtEl>
                                          <p:spTgt spid="120853"/>
                                        </p:tgtEl>
                                      </p:cBhvr>
                                    </p:animEffect>
                                    <p:set>
                                      <p:cBhvr>
                                        <p:cTn id="10" dur="1" fill="hold">
                                          <p:stCondLst>
                                            <p:cond delay="999"/>
                                          </p:stCondLst>
                                        </p:cTn>
                                        <p:tgtEl>
                                          <p:spTgt spid="120853"/>
                                        </p:tgtEl>
                                        <p:attrNameLst>
                                          <p:attrName>style.visibility</p:attrName>
                                        </p:attrNameLst>
                                      </p:cBhvr>
                                      <p:to>
                                        <p:strVal val="hidden"/>
                                      </p:to>
                                    </p:set>
                                  </p:childTnLst>
                                </p:cTn>
                              </p:par>
                              <p:par>
                                <p:cTn id="11" presetID="31" presetClass="exit" presetSubtype="0" fill="hold" grpId="0" nodeType="withEffect">
                                  <p:stCondLst>
                                    <p:cond delay="0"/>
                                  </p:stCondLst>
                                  <p:iterate type="lt">
                                    <p:tmPct val="5000"/>
                                  </p:iterate>
                                  <p:childTnLst>
                                    <p:anim calcmode="lin" valueType="num">
                                      <p:cBhvr>
                                        <p:cTn id="12" dur="1000"/>
                                        <p:tgtEl>
                                          <p:spTgt spid="120854"/>
                                        </p:tgtEl>
                                        <p:attrNameLst>
                                          <p:attrName>ppt_w</p:attrName>
                                        </p:attrNameLst>
                                      </p:cBhvr>
                                      <p:tavLst>
                                        <p:tav tm="0">
                                          <p:val>
                                            <p:strVal val="ppt_w"/>
                                          </p:val>
                                        </p:tav>
                                        <p:tav tm="100000">
                                          <p:val>
                                            <p:fltVal val="0"/>
                                          </p:val>
                                        </p:tav>
                                      </p:tavLst>
                                    </p:anim>
                                    <p:anim calcmode="lin" valueType="num">
                                      <p:cBhvr>
                                        <p:cTn id="13" dur="1000"/>
                                        <p:tgtEl>
                                          <p:spTgt spid="120854"/>
                                        </p:tgtEl>
                                        <p:attrNameLst>
                                          <p:attrName>ppt_h</p:attrName>
                                        </p:attrNameLst>
                                      </p:cBhvr>
                                      <p:tavLst>
                                        <p:tav tm="0">
                                          <p:val>
                                            <p:strVal val="ppt_h"/>
                                          </p:val>
                                        </p:tav>
                                        <p:tav tm="100000">
                                          <p:val>
                                            <p:fltVal val="0"/>
                                          </p:val>
                                        </p:tav>
                                      </p:tavLst>
                                    </p:anim>
                                    <p:anim calcmode="lin" valueType="num">
                                      <p:cBhvr>
                                        <p:cTn id="14" dur="1000"/>
                                        <p:tgtEl>
                                          <p:spTgt spid="120854"/>
                                        </p:tgtEl>
                                        <p:attrNameLst>
                                          <p:attrName>style.rotation</p:attrName>
                                        </p:attrNameLst>
                                      </p:cBhvr>
                                      <p:tavLst>
                                        <p:tav tm="0">
                                          <p:val>
                                            <p:fltVal val="0"/>
                                          </p:val>
                                        </p:tav>
                                        <p:tav tm="100000">
                                          <p:val>
                                            <p:fltVal val="90"/>
                                          </p:val>
                                        </p:tav>
                                      </p:tavLst>
                                    </p:anim>
                                    <p:animEffect transition="out" filter="fade">
                                      <p:cBhvr>
                                        <p:cTn id="15" dur="1000"/>
                                        <p:tgtEl>
                                          <p:spTgt spid="120854"/>
                                        </p:tgtEl>
                                      </p:cBhvr>
                                    </p:animEffect>
                                    <p:set>
                                      <p:cBhvr>
                                        <p:cTn id="16" dur="1" fill="hold">
                                          <p:stCondLst>
                                            <p:cond delay="999"/>
                                          </p:stCondLst>
                                        </p:cTn>
                                        <p:tgtEl>
                                          <p:spTgt spid="120854"/>
                                        </p:tgtEl>
                                        <p:attrNameLst>
                                          <p:attrName>style.visibility</p:attrName>
                                        </p:attrNameLst>
                                      </p:cBhvr>
                                      <p:to>
                                        <p:strVal val="hidden"/>
                                      </p:to>
                                    </p:set>
                                  </p:childTnLst>
                                </p:cTn>
                              </p:par>
                            </p:childTnLst>
                          </p:cTn>
                        </p:par>
                        <p:par>
                          <p:cTn id="17" fill="hold">
                            <p:stCondLst>
                              <p:cond delay="1250"/>
                            </p:stCondLst>
                            <p:childTnLst>
                              <p:par>
                                <p:cTn id="18" presetID="4" presetClass="exit" presetSubtype="16" fill="hold" grpId="0" nodeType="afterEffect">
                                  <p:stCondLst>
                                    <p:cond delay="0"/>
                                  </p:stCondLst>
                                  <p:childTnLst>
                                    <p:animEffect transition="out" filter="box(in)">
                                      <p:cBhvr>
                                        <p:cTn id="19" dur="500"/>
                                        <p:tgtEl>
                                          <p:spTgt spid="28"/>
                                        </p:tgtEl>
                                      </p:cBhvr>
                                    </p:animEffect>
                                    <p:set>
                                      <p:cBhvr>
                                        <p:cTn id="20" dur="1" fill="hold">
                                          <p:stCondLst>
                                            <p:cond delay="499"/>
                                          </p:stCondLst>
                                        </p:cTn>
                                        <p:tgtEl>
                                          <p:spTgt spid="2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50" presetClass="exit" presetSubtype="0" accel="100000" fill="hold" grpId="0" nodeType="clickEffect">
                                  <p:stCondLst>
                                    <p:cond delay="0"/>
                                  </p:stCondLst>
                                  <p:childTnLst>
                                    <p:anim calcmode="lin" valueType="num">
                                      <p:cBhvr>
                                        <p:cTn id="24" dur="1000"/>
                                        <p:tgtEl>
                                          <p:spTgt spid="120848"/>
                                        </p:tgtEl>
                                        <p:attrNameLst>
                                          <p:attrName>ppt_w</p:attrName>
                                        </p:attrNameLst>
                                      </p:cBhvr>
                                      <p:tavLst>
                                        <p:tav tm="0">
                                          <p:val>
                                            <p:strVal val="ppt_w"/>
                                          </p:val>
                                        </p:tav>
                                        <p:tav tm="100000">
                                          <p:val>
                                            <p:strVal val="ppt_w+.3"/>
                                          </p:val>
                                        </p:tav>
                                      </p:tavLst>
                                    </p:anim>
                                    <p:anim calcmode="lin" valueType="num">
                                      <p:cBhvr>
                                        <p:cTn id="25" dur="1000"/>
                                        <p:tgtEl>
                                          <p:spTgt spid="120848"/>
                                        </p:tgtEl>
                                        <p:attrNameLst>
                                          <p:attrName>ppt_h</p:attrName>
                                        </p:attrNameLst>
                                      </p:cBhvr>
                                      <p:tavLst>
                                        <p:tav tm="0">
                                          <p:val>
                                            <p:strVal val="ppt_h"/>
                                          </p:val>
                                        </p:tav>
                                        <p:tav tm="100000">
                                          <p:val>
                                            <p:strVal val="ppt_h"/>
                                          </p:val>
                                        </p:tav>
                                      </p:tavLst>
                                    </p:anim>
                                    <p:animEffect transition="out" filter="fade">
                                      <p:cBhvr>
                                        <p:cTn id="26" dur="1000"/>
                                        <p:tgtEl>
                                          <p:spTgt spid="120848"/>
                                        </p:tgtEl>
                                      </p:cBhvr>
                                    </p:animEffect>
                                    <p:set>
                                      <p:cBhvr>
                                        <p:cTn id="27" dur="1" fill="hold">
                                          <p:stCondLst>
                                            <p:cond delay="999"/>
                                          </p:stCondLst>
                                        </p:cTn>
                                        <p:tgtEl>
                                          <p:spTgt spid="120848"/>
                                        </p:tgtEl>
                                        <p:attrNameLst>
                                          <p:attrName>style.visibility</p:attrName>
                                        </p:attrNameLst>
                                      </p:cBhvr>
                                      <p:to>
                                        <p:strVal val="hidden"/>
                                      </p:to>
                                    </p:set>
                                  </p:childTnLst>
                                </p:cTn>
                              </p:par>
                              <p:par>
                                <p:cTn id="28" presetID="50" presetClass="exit" presetSubtype="0" accel="100000" fill="hold" grpId="0" nodeType="withEffect">
                                  <p:stCondLst>
                                    <p:cond delay="0"/>
                                  </p:stCondLst>
                                  <p:childTnLst>
                                    <p:anim calcmode="lin" valueType="num">
                                      <p:cBhvr>
                                        <p:cTn id="29" dur="1000"/>
                                        <p:tgtEl>
                                          <p:spTgt spid="120850"/>
                                        </p:tgtEl>
                                        <p:attrNameLst>
                                          <p:attrName>ppt_w</p:attrName>
                                        </p:attrNameLst>
                                      </p:cBhvr>
                                      <p:tavLst>
                                        <p:tav tm="0">
                                          <p:val>
                                            <p:strVal val="ppt_w"/>
                                          </p:val>
                                        </p:tav>
                                        <p:tav tm="100000">
                                          <p:val>
                                            <p:strVal val="ppt_w+.3"/>
                                          </p:val>
                                        </p:tav>
                                      </p:tavLst>
                                    </p:anim>
                                    <p:anim calcmode="lin" valueType="num">
                                      <p:cBhvr>
                                        <p:cTn id="30" dur="1000"/>
                                        <p:tgtEl>
                                          <p:spTgt spid="120850"/>
                                        </p:tgtEl>
                                        <p:attrNameLst>
                                          <p:attrName>ppt_h</p:attrName>
                                        </p:attrNameLst>
                                      </p:cBhvr>
                                      <p:tavLst>
                                        <p:tav tm="0">
                                          <p:val>
                                            <p:strVal val="ppt_h"/>
                                          </p:val>
                                        </p:tav>
                                        <p:tav tm="100000">
                                          <p:val>
                                            <p:strVal val="ppt_h"/>
                                          </p:val>
                                        </p:tav>
                                      </p:tavLst>
                                    </p:anim>
                                    <p:animEffect transition="out" filter="fade">
                                      <p:cBhvr>
                                        <p:cTn id="31" dur="1000"/>
                                        <p:tgtEl>
                                          <p:spTgt spid="120850"/>
                                        </p:tgtEl>
                                      </p:cBhvr>
                                    </p:animEffect>
                                    <p:set>
                                      <p:cBhvr>
                                        <p:cTn id="32" dur="1" fill="hold">
                                          <p:stCondLst>
                                            <p:cond delay="999"/>
                                          </p:stCondLst>
                                        </p:cTn>
                                        <p:tgtEl>
                                          <p:spTgt spid="120850"/>
                                        </p:tgtEl>
                                        <p:attrNameLst>
                                          <p:attrName>style.visibility</p:attrName>
                                        </p:attrNameLst>
                                      </p:cBhvr>
                                      <p:to>
                                        <p:strVal val="hidden"/>
                                      </p:to>
                                    </p:set>
                                  </p:childTnLst>
                                </p:cTn>
                              </p:par>
                              <p:par>
                                <p:cTn id="33" presetID="50" presetClass="exit" presetSubtype="0" accel="100000" fill="hold" grpId="0" nodeType="withEffect">
                                  <p:stCondLst>
                                    <p:cond delay="0"/>
                                  </p:stCondLst>
                                  <p:childTnLst>
                                    <p:anim calcmode="lin" valueType="num">
                                      <p:cBhvr>
                                        <p:cTn id="34" dur="1000"/>
                                        <p:tgtEl>
                                          <p:spTgt spid="120852"/>
                                        </p:tgtEl>
                                        <p:attrNameLst>
                                          <p:attrName>ppt_w</p:attrName>
                                        </p:attrNameLst>
                                      </p:cBhvr>
                                      <p:tavLst>
                                        <p:tav tm="0">
                                          <p:val>
                                            <p:strVal val="ppt_w"/>
                                          </p:val>
                                        </p:tav>
                                        <p:tav tm="100000">
                                          <p:val>
                                            <p:strVal val="ppt_w+.3"/>
                                          </p:val>
                                        </p:tav>
                                      </p:tavLst>
                                    </p:anim>
                                    <p:anim calcmode="lin" valueType="num">
                                      <p:cBhvr>
                                        <p:cTn id="35" dur="1000"/>
                                        <p:tgtEl>
                                          <p:spTgt spid="120852"/>
                                        </p:tgtEl>
                                        <p:attrNameLst>
                                          <p:attrName>ppt_h</p:attrName>
                                        </p:attrNameLst>
                                      </p:cBhvr>
                                      <p:tavLst>
                                        <p:tav tm="0">
                                          <p:val>
                                            <p:strVal val="ppt_h"/>
                                          </p:val>
                                        </p:tav>
                                        <p:tav tm="100000">
                                          <p:val>
                                            <p:strVal val="ppt_h"/>
                                          </p:val>
                                        </p:tav>
                                      </p:tavLst>
                                    </p:anim>
                                    <p:animEffect transition="out" filter="fade">
                                      <p:cBhvr>
                                        <p:cTn id="36" dur="1000"/>
                                        <p:tgtEl>
                                          <p:spTgt spid="120852"/>
                                        </p:tgtEl>
                                      </p:cBhvr>
                                    </p:animEffect>
                                    <p:set>
                                      <p:cBhvr>
                                        <p:cTn id="37" dur="1" fill="hold">
                                          <p:stCondLst>
                                            <p:cond delay="999"/>
                                          </p:stCondLst>
                                        </p:cTn>
                                        <p:tgtEl>
                                          <p:spTgt spid="120852"/>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9" presetClass="exit" presetSubtype="0" fill="hold" grpId="0" nodeType="clickEffect">
                                  <p:stCondLst>
                                    <p:cond delay="0"/>
                                  </p:stCondLst>
                                  <p:childTnLst>
                                    <p:animEffect transition="out" filter="dissolve">
                                      <p:cBhvr>
                                        <p:cTn id="41" dur="500"/>
                                        <p:tgtEl>
                                          <p:spTgt spid="120841"/>
                                        </p:tgtEl>
                                      </p:cBhvr>
                                    </p:animEffect>
                                    <p:set>
                                      <p:cBhvr>
                                        <p:cTn id="42" dur="1" fill="hold">
                                          <p:stCondLst>
                                            <p:cond delay="499"/>
                                          </p:stCondLst>
                                        </p:cTn>
                                        <p:tgtEl>
                                          <p:spTgt spid="120841"/>
                                        </p:tgtEl>
                                        <p:attrNameLst>
                                          <p:attrName>style.visibility</p:attrName>
                                        </p:attrNameLst>
                                      </p:cBhvr>
                                      <p:to>
                                        <p:strVal val="hidden"/>
                                      </p:to>
                                    </p:set>
                                  </p:childTnLst>
                                </p:cTn>
                              </p:par>
                              <p:par>
                                <p:cTn id="43" presetID="9" presetClass="exit" presetSubtype="0" fill="hold" grpId="0" nodeType="withEffect">
                                  <p:stCondLst>
                                    <p:cond delay="0"/>
                                  </p:stCondLst>
                                  <p:childTnLst>
                                    <p:animEffect transition="out" filter="dissolve">
                                      <p:cBhvr>
                                        <p:cTn id="44" dur="500"/>
                                        <p:tgtEl>
                                          <p:spTgt spid="120847"/>
                                        </p:tgtEl>
                                      </p:cBhvr>
                                    </p:animEffect>
                                    <p:set>
                                      <p:cBhvr>
                                        <p:cTn id="45" dur="1" fill="hold">
                                          <p:stCondLst>
                                            <p:cond delay="499"/>
                                          </p:stCondLst>
                                        </p:cTn>
                                        <p:tgtEl>
                                          <p:spTgt spid="120847"/>
                                        </p:tgtEl>
                                        <p:attrNameLst>
                                          <p:attrName>style.visibility</p:attrName>
                                        </p:attrNameLst>
                                      </p:cBhvr>
                                      <p:to>
                                        <p:strVal val="hidden"/>
                                      </p:to>
                                    </p:set>
                                  </p:childTnLst>
                                </p:cTn>
                              </p:par>
                              <p:par>
                                <p:cTn id="46" presetID="9" presetClass="exit" presetSubtype="0" fill="hold" grpId="0" nodeType="withEffect">
                                  <p:stCondLst>
                                    <p:cond delay="0"/>
                                  </p:stCondLst>
                                  <p:childTnLst>
                                    <p:animEffect transition="out" filter="dissolve">
                                      <p:cBhvr>
                                        <p:cTn id="47" dur="500"/>
                                        <p:tgtEl>
                                          <p:spTgt spid="120849"/>
                                        </p:tgtEl>
                                      </p:cBhvr>
                                    </p:animEffect>
                                    <p:set>
                                      <p:cBhvr>
                                        <p:cTn id="48" dur="1" fill="hold">
                                          <p:stCondLst>
                                            <p:cond delay="499"/>
                                          </p:stCondLst>
                                        </p:cTn>
                                        <p:tgtEl>
                                          <p:spTgt spid="120849"/>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26" presetClass="exit" presetSubtype="0" fill="hold" grpId="0" nodeType="clickEffect">
                                  <p:stCondLst>
                                    <p:cond delay="0"/>
                                  </p:stCondLst>
                                  <p:childTnLst>
                                    <p:animEffect transition="out" filter="wipe(down)">
                                      <p:cBhvr>
                                        <p:cTn id="52" dur="180" accel="50000">
                                          <p:stCondLst>
                                            <p:cond delay="1820"/>
                                          </p:stCondLst>
                                        </p:cTn>
                                        <p:tgtEl>
                                          <p:spTgt spid="120844"/>
                                        </p:tgtEl>
                                      </p:cBhvr>
                                    </p:animEffect>
                                    <p:anim calcmode="lin" valueType="num">
                                      <p:cBhvr>
                                        <p:cTn id="53" dur="1822" tmFilter="0,0; 0.14,0.31; 0.43,0.73; 0.71,0.91; 1.0,1.0">
                                          <p:stCondLst>
                                            <p:cond delay="0"/>
                                          </p:stCondLst>
                                        </p:cTn>
                                        <p:tgtEl>
                                          <p:spTgt spid="120844"/>
                                        </p:tgtEl>
                                        <p:attrNameLst>
                                          <p:attrName>ppt_x</p:attrName>
                                        </p:attrNameLst>
                                      </p:cBhvr>
                                      <p:tavLst>
                                        <p:tav tm="0">
                                          <p:val>
                                            <p:strVal val="ppt_x"/>
                                          </p:val>
                                        </p:tav>
                                        <p:tav tm="100000">
                                          <p:val>
                                            <p:strVal val="#ppt_x+0.25"/>
                                          </p:val>
                                        </p:tav>
                                      </p:tavLst>
                                    </p:anim>
                                    <p:anim calcmode="lin" valueType="num">
                                      <p:cBhvr>
                                        <p:cTn id="54" dur="178">
                                          <p:stCondLst>
                                            <p:cond delay="1822"/>
                                          </p:stCondLst>
                                        </p:cTn>
                                        <p:tgtEl>
                                          <p:spTgt spid="120844"/>
                                        </p:tgtEl>
                                        <p:attrNameLst>
                                          <p:attrName>ppt_x</p:attrName>
                                        </p:attrNameLst>
                                      </p:cBhvr>
                                      <p:tavLst>
                                        <p:tav tm="0">
                                          <p:val>
                                            <p:strVal val="ppt_x"/>
                                          </p:val>
                                        </p:tav>
                                        <p:tav tm="100000">
                                          <p:val>
                                            <p:strVal val="ppt_x"/>
                                          </p:val>
                                        </p:tav>
                                      </p:tavLst>
                                    </p:anim>
                                    <p:anim calcmode="lin" valueType="num">
                                      <p:cBhvr>
                                        <p:cTn id="55" dur="664" tmFilter="0.0,0.0;0.25,0.07;0.50,0.2;0.75,0.467;1.0,1.0">
                                          <p:stCondLst>
                                            <p:cond delay="0"/>
                                          </p:stCondLst>
                                        </p:cTn>
                                        <p:tgtEl>
                                          <p:spTgt spid="120844"/>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56" dur="664" tmFilter="0, 0; 0.125,0.2665; 0.25,0.4; 0.375,0.465; 0.5,0.5;  0.625,0.535; 0.75,0.6; 0.875,0.7335; 1,1">
                                          <p:stCondLst>
                                            <p:cond delay="664"/>
                                          </p:stCondLst>
                                        </p:cTn>
                                        <p:tgtEl>
                                          <p:spTgt spid="120844"/>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57" dur="332" tmFilter="0, 0; 0.125,0.2665; 0.25,0.4; 0.375,0.465; 0.5,0.5;  0.625,0.535; 0.75,0.6; 0.875,0.7335; 1,1">
                                          <p:stCondLst>
                                            <p:cond delay="1324"/>
                                          </p:stCondLst>
                                        </p:cTn>
                                        <p:tgtEl>
                                          <p:spTgt spid="120844"/>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58" dur="164" tmFilter="0, 0; 0.125,0.2665; 0.25,0.4; 0.375,0.465; 0.5,0.5;  0.625,0.535; 0.75,0.6; 0.875,0.7335; 1,1">
                                          <p:stCondLst>
                                            <p:cond delay="1656"/>
                                          </p:stCondLst>
                                        </p:cTn>
                                        <p:tgtEl>
                                          <p:spTgt spid="120844"/>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59" dur="180" accel="50000">
                                          <p:stCondLst>
                                            <p:cond delay="1820"/>
                                          </p:stCondLst>
                                        </p:cTn>
                                        <p:tgtEl>
                                          <p:spTgt spid="120844"/>
                                        </p:tgtEl>
                                        <p:attrNameLst>
                                          <p:attrName>ppt_y</p:attrName>
                                        </p:attrNameLst>
                                      </p:cBhvr>
                                      <p:tavLst>
                                        <p:tav tm="0">
                                          <p:val>
                                            <p:strVal val="ppt_y"/>
                                          </p:val>
                                        </p:tav>
                                        <p:tav tm="100000">
                                          <p:val>
                                            <p:strVal val="ppt_y+ppt_h"/>
                                          </p:val>
                                        </p:tav>
                                      </p:tavLst>
                                    </p:anim>
                                    <p:animScale>
                                      <p:cBhvr>
                                        <p:cTn id="60" dur="26">
                                          <p:stCondLst>
                                            <p:cond delay="620"/>
                                          </p:stCondLst>
                                        </p:cTn>
                                        <p:tgtEl>
                                          <p:spTgt spid="120844"/>
                                        </p:tgtEl>
                                      </p:cBhvr>
                                      <p:to x="100000" y="60000"/>
                                    </p:animScale>
                                    <p:animScale>
                                      <p:cBhvr>
                                        <p:cTn id="61" dur="166" decel="50000">
                                          <p:stCondLst>
                                            <p:cond delay="646"/>
                                          </p:stCondLst>
                                        </p:cTn>
                                        <p:tgtEl>
                                          <p:spTgt spid="120844"/>
                                        </p:tgtEl>
                                      </p:cBhvr>
                                      <p:to x="100000" y="100000"/>
                                    </p:animScale>
                                    <p:animScale>
                                      <p:cBhvr>
                                        <p:cTn id="62" dur="26">
                                          <p:stCondLst>
                                            <p:cond delay="1312"/>
                                          </p:stCondLst>
                                        </p:cTn>
                                        <p:tgtEl>
                                          <p:spTgt spid="120844"/>
                                        </p:tgtEl>
                                      </p:cBhvr>
                                      <p:to x="100000" y="80000"/>
                                    </p:animScale>
                                    <p:animScale>
                                      <p:cBhvr>
                                        <p:cTn id="63" dur="166" decel="50000">
                                          <p:stCondLst>
                                            <p:cond delay="1338"/>
                                          </p:stCondLst>
                                        </p:cTn>
                                        <p:tgtEl>
                                          <p:spTgt spid="120844"/>
                                        </p:tgtEl>
                                      </p:cBhvr>
                                      <p:to x="100000" y="100000"/>
                                    </p:animScale>
                                    <p:animScale>
                                      <p:cBhvr>
                                        <p:cTn id="64" dur="26">
                                          <p:stCondLst>
                                            <p:cond delay="1642"/>
                                          </p:stCondLst>
                                        </p:cTn>
                                        <p:tgtEl>
                                          <p:spTgt spid="120844"/>
                                        </p:tgtEl>
                                      </p:cBhvr>
                                      <p:to x="100000" y="90000"/>
                                    </p:animScale>
                                    <p:animScale>
                                      <p:cBhvr>
                                        <p:cTn id="65" dur="166" decel="50000">
                                          <p:stCondLst>
                                            <p:cond delay="1668"/>
                                          </p:stCondLst>
                                        </p:cTn>
                                        <p:tgtEl>
                                          <p:spTgt spid="120844"/>
                                        </p:tgtEl>
                                      </p:cBhvr>
                                      <p:to x="100000" y="100000"/>
                                    </p:animScale>
                                    <p:animScale>
                                      <p:cBhvr>
                                        <p:cTn id="66" dur="26">
                                          <p:stCondLst>
                                            <p:cond delay="1808"/>
                                          </p:stCondLst>
                                        </p:cTn>
                                        <p:tgtEl>
                                          <p:spTgt spid="120844"/>
                                        </p:tgtEl>
                                      </p:cBhvr>
                                      <p:to x="100000" y="95000"/>
                                    </p:animScale>
                                    <p:animScale>
                                      <p:cBhvr>
                                        <p:cTn id="67" dur="166" decel="50000">
                                          <p:stCondLst>
                                            <p:cond delay="1834"/>
                                          </p:stCondLst>
                                        </p:cTn>
                                        <p:tgtEl>
                                          <p:spTgt spid="120844"/>
                                        </p:tgtEl>
                                      </p:cBhvr>
                                      <p:to x="100000" y="100000"/>
                                    </p:animScale>
                                    <p:set>
                                      <p:cBhvr>
                                        <p:cTn id="68" dur="1" fill="hold">
                                          <p:stCondLst>
                                            <p:cond delay="1999"/>
                                          </p:stCondLst>
                                        </p:cTn>
                                        <p:tgtEl>
                                          <p:spTgt spid="120844"/>
                                        </p:tgtEl>
                                        <p:attrNameLst>
                                          <p:attrName>style.visibility</p:attrName>
                                        </p:attrNameLst>
                                      </p:cBhvr>
                                      <p:to>
                                        <p:strVal val="hidden"/>
                                      </p:to>
                                    </p:set>
                                  </p:childTnLst>
                                </p:cTn>
                              </p:par>
                              <p:par>
                                <p:cTn id="69" presetID="26" presetClass="exit" presetSubtype="0" fill="hold" grpId="0" nodeType="withEffect">
                                  <p:stCondLst>
                                    <p:cond delay="0"/>
                                  </p:stCondLst>
                                  <p:childTnLst>
                                    <p:animEffect transition="out" filter="wipe(down)">
                                      <p:cBhvr>
                                        <p:cTn id="70" dur="180" accel="50000">
                                          <p:stCondLst>
                                            <p:cond delay="1820"/>
                                          </p:stCondLst>
                                        </p:cTn>
                                        <p:tgtEl>
                                          <p:spTgt spid="120845"/>
                                        </p:tgtEl>
                                      </p:cBhvr>
                                    </p:animEffect>
                                    <p:anim calcmode="lin" valueType="num">
                                      <p:cBhvr>
                                        <p:cTn id="71" dur="1822" tmFilter="0,0; 0.14,0.31; 0.43,0.73; 0.71,0.91; 1.0,1.0">
                                          <p:stCondLst>
                                            <p:cond delay="0"/>
                                          </p:stCondLst>
                                        </p:cTn>
                                        <p:tgtEl>
                                          <p:spTgt spid="120845"/>
                                        </p:tgtEl>
                                        <p:attrNameLst>
                                          <p:attrName>ppt_x</p:attrName>
                                        </p:attrNameLst>
                                      </p:cBhvr>
                                      <p:tavLst>
                                        <p:tav tm="0">
                                          <p:val>
                                            <p:strVal val="ppt_x"/>
                                          </p:val>
                                        </p:tav>
                                        <p:tav tm="100000">
                                          <p:val>
                                            <p:strVal val="#ppt_x+0.25"/>
                                          </p:val>
                                        </p:tav>
                                      </p:tavLst>
                                    </p:anim>
                                    <p:anim calcmode="lin" valueType="num">
                                      <p:cBhvr>
                                        <p:cTn id="72" dur="178">
                                          <p:stCondLst>
                                            <p:cond delay="1822"/>
                                          </p:stCondLst>
                                        </p:cTn>
                                        <p:tgtEl>
                                          <p:spTgt spid="120845"/>
                                        </p:tgtEl>
                                        <p:attrNameLst>
                                          <p:attrName>ppt_x</p:attrName>
                                        </p:attrNameLst>
                                      </p:cBhvr>
                                      <p:tavLst>
                                        <p:tav tm="0">
                                          <p:val>
                                            <p:strVal val="ppt_x"/>
                                          </p:val>
                                        </p:tav>
                                        <p:tav tm="100000">
                                          <p:val>
                                            <p:strVal val="ppt_x"/>
                                          </p:val>
                                        </p:tav>
                                      </p:tavLst>
                                    </p:anim>
                                    <p:anim calcmode="lin" valueType="num">
                                      <p:cBhvr>
                                        <p:cTn id="73" dur="664" tmFilter="0.0,0.0;0.25,0.07;0.50,0.2;0.75,0.467;1.0,1.0">
                                          <p:stCondLst>
                                            <p:cond delay="0"/>
                                          </p:stCondLst>
                                        </p:cTn>
                                        <p:tgtEl>
                                          <p:spTgt spid="120845"/>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74" dur="664" tmFilter="0, 0; 0.125,0.2665; 0.25,0.4; 0.375,0.465; 0.5,0.5;  0.625,0.535; 0.75,0.6; 0.875,0.7335; 1,1">
                                          <p:stCondLst>
                                            <p:cond delay="664"/>
                                          </p:stCondLst>
                                        </p:cTn>
                                        <p:tgtEl>
                                          <p:spTgt spid="120845"/>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75" dur="332" tmFilter="0, 0; 0.125,0.2665; 0.25,0.4; 0.375,0.465; 0.5,0.5;  0.625,0.535; 0.75,0.6; 0.875,0.7335; 1,1">
                                          <p:stCondLst>
                                            <p:cond delay="1324"/>
                                          </p:stCondLst>
                                        </p:cTn>
                                        <p:tgtEl>
                                          <p:spTgt spid="120845"/>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76" dur="164" tmFilter="0, 0; 0.125,0.2665; 0.25,0.4; 0.375,0.465; 0.5,0.5;  0.625,0.535; 0.75,0.6; 0.875,0.7335; 1,1">
                                          <p:stCondLst>
                                            <p:cond delay="1656"/>
                                          </p:stCondLst>
                                        </p:cTn>
                                        <p:tgtEl>
                                          <p:spTgt spid="120845"/>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77" dur="180" accel="50000">
                                          <p:stCondLst>
                                            <p:cond delay="1820"/>
                                          </p:stCondLst>
                                        </p:cTn>
                                        <p:tgtEl>
                                          <p:spTgt spid="120845"/>
                                        </p:tgtEl>
                                        <p:attrNameLst>
                                          <p:attrName>ppt_y</p:attrName>
                                        </p:attrNameLst>
                                      </p:cBhvr>
                                      <p:tavLst>
                                        <p:tav tm="0">
                                          <p:val>
                                            <p:strVal val="ppt_y"/>
                                          </p:val>
                                        </p:tav>
                                        <p:tav tm="100000">
                                          <p:val>
                                            <p:strVal val="ppt_y+ppt_h"/>
                                          </p:val>
                                        </p:tav>
                                      </p:tavLst>
                                    </p:anim>
                                    <p:animScale>
                                      <p:cBhvr>
                                        <p:cTn id="78" dur="26">
                                          <p:stCondLst>
                                            <p:cond delay="620"/>
                                          </p:stCondLst>
                                        </p:cTn>
                                        <p:tgtEl>
                                          <p:spTgt spid="120845"/>
                                        </p:tgtEl>
                                      </p:cBhvr>
                                      <p:to x="100000" y="60000"/>
                                    </p:animScale>
                                    <p:animScale>
                                      <p:cBhvr>
                                        <p:cTn id="79" dur="166" decel="50000">
                                          <p:stCondLst>
                                            <p:cond delay="646"/>
                                          </p:stCondLst>
                                        </p:cTn>
                                        <p:tgtEl>
                                          <p:spTgt spid="120845"/>
                                        </p:tgtEl>
                                      </p:cBhvr>
                                      <p:to x="100000" y="100000"/>
                                    </p:animScale>
                                    <p:animScale>
                                      <p:cBhvr>
                                        <p:cTn id="80" dur="26">
                                          <p:stCondLst>
                                            <p:cond delay="1312"/>
                                          </p:stCondLst>
                                        </p:cTn>
                                        <p:tgtEl>
                                          <p:spTgt spid="120845"/>
                                        </p:tgtEl>
                                      </p:cBhvr>
                                      <p:to x="100000" y="80000"/>
                                    </p:animScale>
                                    <p:animScale>
                                      <p:cBhvr>
                                        <p:cTn id="81" dur="166" decel="50000">
                                          <p:stCondLst>
                                            <p:cond delay="1338"/>
                                          </p:stCondLst>
                                        </p:cTn>
                                        <p:tgtEl>
                                          <p:spTgt spid="120845"/>
                                        </p:tgtEl>
                                      </p:cBhvr>
                                      <p:to x="100000" y="100000"/>
                                    </p:animScale>
                                    <p:animScale>
                                      <p:cBhvr>
                                        <p:cTn id="82" dur="26">
                                          <p:stCondLst>
                                            <p:cond delay="1642"/>
                                          </p:stCondLst>
                                        </p:cTn>
                                        <p:tgtEl>
                                          <p:spTgt spid="120845"/>
                                        </p:tgtEl>
                                      </p:cBhvr>
                                      <p:to x="100000" y="90000"/>
                                    </p:animScale>
                                    <p:animScale>
                                      <p:cBhvr>
                                        <p:cTn id="83" dur="166" decel="50000">
                                          <p:stCondLst>
                                            <p:cond delay="1668"/>
                                          </p:stCondLst>
                                        </p:cTn>
                                        <p:tgtEl>
                                          <p:spTgt spid="120845"/>
                                        </p:tgtEl>
                                      </p:cBhvr>
                                      <p:to x="100000" y="100000"/>
                                    </p:animScale>
                                    <p:animScale>
                                      <p:cBhvr>
                                        <p:cTn id="84" dur="26">
                                          <p:stCondLst>
                                            <p:cond delay="1808"/>
                                          </p:stCondLst>
                                        </p:cTn>
                                        <p:tgtEl>
                                          <p:spTgt spid="120845"/>
                                        </p:tgtEl>
                                      </p:cBhvr>
                                      <p:to x="100000" y="95000"/>
                                    </p:animScale>
                                    <p:animScale>
                                      <p:cBhvr>
                                        <p:cTn id="85" dur="166" decel="50000">
                                          <p:stCondLst>
                                            <p:cond delay="1834"/>
                                          </p:stCondLst>
                                        </p:cTn>
                                        <p:tgtEl>
                                          <p:spTgt spid="120845"/>
                                        </p:tgtEl>
                                      </p:cBhvr>
                                      <p:to x="100000" y="100000"/>
                                    </p:animScale>
                                    <p:set>
                                      <p:cBhvr>
                                        <p:cTn id="86" dur="1" fill="hold">
                                          <p:stCondLst>
                                            <p:cond delay="1999"/>
                                          </p:stCondLst>
                                        </p:cTn>
                                        <p:tgtEl>
                                          <p:spTgt spid="120845"/>
                                        </p:tgtEl>
                                        <p:attrNameLst>
                                          <p:attrName>style.visibility</p:attrName>
                                        </p:attrNameLst>
                                      </p:cBhvr>
                                      <p:to>
                                        <p:strVal val="hidden"/>
                                      </p:to>
                                    </p:set>
                                  </p:childTnLst>
                                </p:cTn>
                              </p:par>
                              <p:par>
                                <p:cTn id="87" presetID="26" presetClass="exit" presetSubtype="0" fill="hold" grpId="0" nodeType="withEffect">
                                  <p:stCondLst>
                                    <p:cond delay="0"/>
                                  </p:stCondLst>
                                  <p:childTnLst>
                                    <p:animEffect transition="out" filter="wipe(down)">
                                      <p:cBhvr>
                                        <p:cTn id="88" dur="180" accel="50000">
                                          <p:stCondLst>
                                            <p:cond delay="1820"/>
                                          </p:stCondLst>
                                        </p:cTn>
                                        <p:tgtEl>
                                          <p:spTgt spid="120846"/>
                                        </p:tgtEl>
                                      </p:cBhvr>
                                    </p:animEffect>
                                    <p:anim calcmode="lin" valueType="num">
                                      <p:cBhvr>
                                        <p:cTn id="89" dur="1822" tmFilter="0,0; 0.14,0.31; 0.43,0.73; 0.71,0.91; 1.0,1.0">
                                          <p:stCondLst>
                                            <p:cond delay="0"/>
                                          </p:stCondLst>
                                        </p:cTn>
                                        <p:tgtEl>
                                          <p:spTgt spid="120846"/>
                                        </p:tgtEl>
                                        <p:attrNameLst>
                                          <p:attrName>ppt_x</p:attrName>
                                        </p:attrNameLst>
                                      </p:cBhvr>
                                      <p:tavLst>
                                        <p:tav tm="0">
                                          <p:val>
                                            <p:strVal val="ppt_x"/>
                                          </p:val>
                                        </p:tav>
                                        <p:tav tm="100000">
                                          <p:val>
                                            <p:strVal val="#ppt_x+0.25"/>
                                          </p:val>
                                        </p:tav>
                                      </p:tavLst>
                                    </p:anim>
                                    <p:anim calcmode="lin" valueType="num">
                                      <p:cBhvr>
                                        <p:cTn id="90" dur="178">
                                          <p:stCondLst>
                                            <p:cond delay="1822"/>
                                          </p:stCondLst>
                                        </p:cTn>
                                        <p:tgtEl>
                                          <p:spTgt spid="120846"/>
                                        </p:tgtEl>
                                        <p:attrNameLst>
                                          <p:attrName>ppt_x</p:attrName>
                                        </p:attrNameLst>
                                      </p:cBhvr>
                                      <p:tavLst>
                                        <p:tav tm="0">
                                          <p:val>
                                            <p:strVal val="ppt_x"/>
                                          </p:val>
                                        </p:tav>
                                        <p:tav tm="100000">
                                          <p:val>
                                            <p:strVal val="ppt_x"/>
                                          </p:val>
                                        </p:tav>
                                      </p:tavLst>
                                    </p:anim>
                                    <p:anim calcmode="lin" valueType="num">
                                      <p:cBhvr>
                                        <p:cTn id="91" dur="664" tmFilter="0.0,0.0;0.25,0.07;0.50,0.2;0.75,0.467;1.0,1.0">
                                          <p:stCondLst>
                                            <p:cond delay="0"/>
                                          </p:stCondLst>
                                        </p:cTn>
                                        <p:tgtEl>
                                          <p:spTgt spid="120846"/>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92" dur="664" tmFilter="0, 0; 0.125,0.2665; 0.25,0.4; 0.375,0.465; 0.5,0.5;  0.625,0.535; 0.75,0.6; 0.875,0.7335; 1,1">
                                          <p:stCondLst>
                                            <p:cond delay="664"/>
                                          </p:stCondLst>
                                        </p:cTn>
                                        <p:tgtEl>
                                          <p:spTgt spid="120846"/>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93" dur="332" tmFilter="0, 0; 0.125,0.2665; 0.25,0.4; 0.375,0.465; 0.5,0.5;  0.625,0.535; 0.75,0.6; 0.875,0.7335; 1,1">
                                          <p:stCondLst>
                                            <p:cond delay="1324"/>
                                          </p:stCondLst>
                                        </p:cTn>
                                        <p:tgtEl>
                                          <p:spTgt spid="120846"/>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94" dur="164" tmFilter="0, 0; 0.125,0.2665; 0.25,0.4; 0.375,0.465; 0.5,0.5;  0.625,0.535; 0.75,0.6; 0.875,0.7335; 1,1">
                                          <p:stCondLst>
                                            <p:cond delay="1656"/>
                                          </p:stCondLst>
                                        </p:cTn>
                                        <p:tgtEl>
                                          <p:spTgt spid="120846"/>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95" dur="180" accel="50000">
                                          <p:stCondLst>
                                            <p:cond delay="1820"/>
                                          </p:stCondLst>
                                        </p:cTn>
                                        <p:tgtEl>
                                          <p:spTgt spid="120846"/>
                                        </p:tgtEl>
                                        <p:attrNameLst>
                                          <p:attrName>ppt_y</p:attrName>
                                        </p:attrNameLst>
                                      </p:cBhvr>
                                      <p:tavLst>
                                        <p:tav tm="0">
                                          <p:val>
                                            <p:strVal val="ppt_y"/>
                                          </p:val>
                                        </p:tav>
                                        <p:tav tm="100000">
                                          <p:val>
                                            <p:strVal val="ppt_y+ppt_h"/>
                                          </p:val>
                                        </p:tav>
                                      </p:tavLst>
                                    </p:anim>
                                    <p:animScale>
                                      <p:cBhvr>
                                        <p:cTn id="96" dur="26">
                                          <p:stCondLst>
                                            <p:cond delay="620"/>
                                          </p:stCondLst>
                                        </p:cTn>
                                        <p:tgtEl>
                                          <p:spTgt spid="120846"/>
                                        </p:tgtEl>
                                      </p:cBhvr>
                                      <p:to x="100000" y="60000"/>
                                    </p:animScale>
                                    <p:animScale>
                                      <p:cBhvr>
                                        <p:cTn id="97" dur="166" decel="50000">
                                          <p:stCondLst>
                                            <p:cond delay="646"/>
                                          </p:stCondLst>
                                        </p:cTn>
                                        <p:tgtEl>
                                          <p:spTgt spid="120846"/>
                                        </p:tgtEl>
                                      </p:cBhvr>
                                      <p:to x="100000" y="100000"/>
                                    </p:animScale>
                                    <p:animScale>
                                      <p:cBhvr>
                                        <p:cTn id="98" dur="26">
                                          <p:stCondLst>
                                            <p:cond delay="1312"/>
                                          </p:stCondLst>
                                        </p:cTn>
                                        <p:tgtEl>
                                          <p:spTgt spid="120846"/>
                                        </p:tgtEl>
                                      </p:cBhvr>
                                      <p:to x="100000" y="80000"/>
                                    </p:animScale>
                                    <p:animScale>
                                      <p:cBhvr>
                                        <p:cTn id="99" dur="166" decel="50000">
                                          <p:stCondLst>
                                            <p:cond delay="1338"/>
                                          </p:stCondLst>
                                        </p:cTn>
                                        <p:tgtEl>
                                          <p:spTgt spid="120846"/>
                                        </p:tgtEl>
                                      </p:cBhvr>
                                      <p:to x="100000" y="100000"/>
                                    </p:animScale>
                                    <p:animScale>
                                      <p:cBhvr>
                                        <p:cTn id="100" dur="26">
                                          <p:stCondLst>
                                            <p:cond delay="1642"/>
                                          </p:stCondLst>
                                        </p:cTn>
                                        <p:tgtEl>
                                          <p:spTgt spid="120846"/>
                                        </p:tgtEl>
                                      </p:cBhvr>
                                      <p:to x="100000" y="90000"/>
                                    </p:animScale>
                                    <p:animScale>
                                      <p:cBhvr>
                                        <p:cTn id="101" dur="166" decel="50000">
                                          <p:stCondLst>
                                            <p:cond delay="1668"/>
                                          </p:stCondLst>
                                        </p:cTn>
                                        <p:tgtEl>
                                          <p:spTgt spid="120846"/>
                                        </p:tgtEl>
                                      </p:cBhvr>
                                      <p:to x="100000" y="100000"/>
                                    </p:animScale>
                                    <p:animScale>
                                      <p:cBhvr>
                                        <p:cTn id="102" dur="26">
                                          <p:stCondLst>
                                            <p:cond delay="1808"/>
                                          </p:stCondLst>
                                        </p:cTn>
                                        <p:tgtEl>
                                          <p:spTgt spid="120846"/>
                                        </p:tgtEl>
                                      </p:cBhvr>
                                      <p:to x="100000" y="95000"/>
                                    </p:animScale>
                                    <p:animScale>
                                      <p:cBhvr>
                                        <p:cTn id="103" dur="166" decel="50000">
                                          <p:stCondLst>
                                            <p:cond delay="1834"/>
                                          </p:stCondLst>
                                        </p:cTn>
                                        <p:tgtEl>
                                          <p:spTgt spid="120846"/>
                                        </p:tgtEl>
                                      </p:cBhvr>
                                      <p:to x="100000" y="100000"/>
                                    </p:animScale>
                                    <p:set>
                                      <p:cBhvr>
                                        <p:cTn id="104" dur="1" fill="hold">
                                          <p:stCondLst>
                                            <p:cond delay="1999"/>
                                          </p:stCondLst>
                                        </p:cTn>
                                        <p:tgtEl>
                                          <p:spTgt spid="120846"/>
                                        </p:tgtEl>
                                        <p:attrNameLst>
                                          <p:attrName>style.visibility</p:attrName>
                                        </p:attrNameLst>
                                      </p:cBhvr>
                                      <p:to>
                                        <p:strVal val="hidden"/>
                                      </p:to>
                                    </p:set>
                                  </p:childTnLst>
                                </p:cTn>
                              </p:par>
                            </p:childTnLst>
                          </p:cTn>
                        </p:par>
                      </p:childTnLst>
                    </p:cTn>
                  </p:par>
                  <p:par>
                    <p:cTn id="105" fill="hold">
                      <p:stCondLst>
                        <p:cond delay="indefinite"/>
                      </p:stCondLst>
                      <p:childTnLst>
                        <p:par>
                          <p:cTn id="106" fill="hold">
                            <p:stCondLst>
                              <p:cond delay="0"/>
                            </p:stCondLst>
                            <p:childTnLst>
                              <p:par>
                                <p:cTn id="107" presetID="25" presetClass="exit" presetSubtype="0" fill="hold" grpId="0" nodeType="clickEffect">
                                  <p:stCondLst>
                                    <p:cond delay="0"/>
                                  </p:stCondLst>
                                  <p:childTnLst>
                                    <p:animEffect transition="out" filter="fade">
                                      <p:cBhvr>
                                        <p:cTn id="108" dur="1000" accel="50000">
                                          <p:stCondLst>
                                            <p:cond delay="0"/>
                                          </p:stCondLst>
                                        </p:cTn>
                                        <p:tgtEl>
                                          <p:spTgt spid="120843"/>
                                        </p:tgtEl>
                                      </p:cBhvr>
                                    </p:animEffect>
                                    <p:anim calcmode="lin" valueType="num">
                                      <p:cBhvr>
                                        <p:cTn id="109" dur="500" accel="50000">
                                          <p:stCondLst>
                                            <p:cond delay="0"/>
                                          </p:stCondLst>
                                        </p:cTn>
                                        <p:tgtEl>
                                          <p:spTgt spid="120843"/>
                                        </p:tgtEl>
                                        <p:attrNameLst>
                                          <p:attrName>ppt_y</p:attrName>
                                        </p:attrNameLst>
                                      </p:cBhvr>
                                      <p:tavLst>
                                        <p:tav tm="0">
                                          <p:val>
                                            <p:strVal val="ppt_y"/>
                                          </p:val>
                                        </p:tav>
                                        <p:tav tm="100000">
                                          <p:val>
                                            <p:strVal val="ppt_y+.1"/>
                                          </p:val>
                                        </p:tav>
                                      </p:tavLst>
                                    </p:anim>
                                    <p:anim calcmode="lin" valueType="num">
                                      <p:cBhvr>
                                        <p:cTn id="110" dur="500" decel="50000">
                                          <p:stCondLst>
                                            <p:cond delay="500"/>
                                          </p:stCondLst>
                                        </p:cTn>
                                        <p:tgtEl>
                                          <p:spTgt spid="120843"/>
                                        </p:tgtEl>
                                        <p:attrNameLst>
                                          <p:attrName>ppt_y</p:attrName>
                                        </p:attrNameLst>
                                      </p:cBhvr>
                                      <p:tavLst>
                                        <p:tav tm="0">
                                          <p:val>
                                            <p:strVal val="ppt_y"/>
                                          </p:val>
                                        </p:tav>
                                        <p:tav tm="100000">
                                          <p:val>
                                            <p:strVal val="ppt_y-.1"/>
                                          </p:val>
                                        </p:tav>
                                      </p:tavLst>
                                    </p:anim>
                                    <p:anim calcmode="lin" valueType="num">
                                      <p:cBhvr>
                                        <p:cTn id="111" dur="500" accel="50000">
                                          <p:stCondLst>
                                            <p:cond delay="500"/>
                                          </p:stCondLst>
                                        </p:cTn>
                                        <p:tgtEl>
                                          <p:spTgt spid="120843"/>
                                        </p:tgtEl>
                                        <p:attrNameLst>
                                          <p:attrName>ppt_x</p:attrName>
                                        </p:attrNameLst>
                                      </p:cBhvr>
                                      <p:tavLst>
                                        <p:tav tm="0">
                                          <p:val>
                                            <p:strVal val="ppt_x"/>
                                          </p:val>
                                        </p:tav>
                                        <p:tav tm="100000">
                                          <p:val>
                                            <p:strVal val="ppt_x+.4"/>
                                          </p:val>
                                        </p:tav>
                                      </p:tavLst>
                                    </p:anim>
                                    <p:anim calcmode="lin" valueType="num">
                                      <p:cBhvr>
                                        <p:cTn id="112" dur="1000"/>
                                        <p:tgtEl>
                                          <p:spTgt spid="120843"/>
                                        </p:tgtEl>
                                        <p:attrNameLst>
                                          <p:attrName>ppt_h</p:attrName>
                                        </p:attrNameLst>
                                      </p:cBhvr>
                                      <p:tavLst>
                                        <p:tav tm="0">
                                          <p:val>
                                            <p:strVal val="ppt_h"/>
                                          </p:val>
                                        </p:tav>
                                        <p:tav tm="100000">
                                          <p:val>
                                            <p:strVal val="ppt_h"/>
                                          </p:val>
                                        </p:tav>
                                      </p:tavLst>
                                    </p:anim>
                                    <p:anim calcmode="lin" valueType="num">
                                      <p:cBhvr>
                                        <p:cTn id="113" dur="500" accel="50000">
                                          <p:stCondLst>
                                            <p:cond delay="0"/>
                                          </p:stCondLst>
                                        </p:cTn>
                                        <p:tgtEl>
                                          <p:spTgt spid="120843"/>
                                        </p:tgtEl>
                                        <p:attrNameLst>
                                          <p:attrName>ppt_w</p:attrName>
                                        </p:attrNameLst>
                                      </p:cBhvr>
                                      <p:tavLst>
                                        <p:tav tm="0">
                                          <p:val>
                                            <p:strVal val="ppt_w"/>
                                          </p:val>
                                        </p:tav>
                                        <p:tav tm="100000">
                                          <p:val>
                                            <p:strVal val="ppt_w*.05"/>
                                          </p:val>
                                        </p:tav>
                                      </p:tavLst>
                                    </p:anim>
                                    <p:anim calcmode="lin" valueType="num">
                                      <p:cBhvr>
                                        <p:cTn id="114" dur="500" decel="50000">
                                          <p:stCondLst>
                                            <p:cond delay="500"/>
                                          </p:stCondLst>
                                        </p:cTn>
                                        <p:tgtEl>
                                          <p:spTgt spid="120843"/>
                                        </p:tgtEl>
                                        <p:attrNameLst>
                                          <p:attrName>ppt_w</p:attrName>
                                        </p:attrNameLst>
                                      </p:cBhvr>
                                      <p:tavLst>
                                        <p:tav tm="0">
                                          <p:val>
                                            <p:strVal val="ppt_w"/>
                                          </p:val>
                                        </p:tav>
                                        <p:tav tm="100000">
                                          <p:val>
                                            <p:strVal val="ppt_w/.05"/>
                                          </p:val>
                                        </p:tav>
                                      </p:tavLst>
                                    </p:anim>
                                    <p:anim calcmode="lin" valueType="num">
                                      <p:cBhvr>
                                        <p:cTn id="115" dur="500" accel="50000">
                                          <p:stCondLst>
                                            <p:cond delay="500"/>
                                          </p:stCondLst>
                                        </p:cTn>
                                        <p:tgtEl>
                                          <p:spTgt spid="120843"/>
                                        </p:tgtEl>
                                        <p:attrNameLst>
                                          <p:attrName>style.rotation</p:attrName>
                                        </p:attrNameLst>
                                      </p:cBhvr>
                                      <p:tavLst>
                                        <p:tav tm="0">
                                          <p:val>
                                            <p:fltVal val="0"/>
                                          </p:val>
                                        </p:tav>
                                        <p:tav tm="100000">
                                          <p:val>
                                            <p:fltVal val="-90"/>
                                          </p:val>
                                        </p:tav>
                                      </p:tavLst>
                                    </p:anim>
                                    <p:set>
                                      <p:cBhvr>
                                        <p:cTn id="116" dur="1" fill="hold">
                                          <p:stCondLst>
                                            <p:cond delay="999"/>
                                          </p:stCondLst>
                                        </p:cTn>
                                        <p:tgtEl>
                                          <p:spTgt spid="120843"/>
                                        </p:tgtEl>
                                        <p:attrNameLst>
                                          <p:attrName>style.visibility</p:attrName>
                                        </p:attrNameLst>
                                      </p:cBhvr>
                                      <p:to>
                                        <p:strVal val="hidden"/>
                                      </p:to>
                                    </p:set>
                                  </p:childTnLst>
                                </p:cTn>
                              </p:par>
                            </p:childTnLst>
                          </p:cTn>
                        </p:par>
                        <p:par>
                          <p:cTn id="117" fill="hold">
                            <p:stCondLst>
                              <p:cond delay="1000"/>
                            </p:stCondLst>
                            <p:childTnLst>
                              <p:par>
                                <p:cTn id="118" presetID="30" presetClass="exit" presetSubtype="0" fill="hold" grpId="0" nodeType="afterEffect">
                                  <p:stCondLst>
                                    <p:cond delay="0"/>
                                  </p:stCondLst>
                                  <p:childTnLst>
                                    <p:animEffect transition="out" filter="fade">
                                      <p:cBhvr>
                                        <p:cTn id="119" dur="800" accel="100000">
                                          <p:stCondLst>
                                            <p:cond delay="200"/>
                                          </p:stCondLst>
                                        </p:cTn>
                                        <p:tgtEl>
                                          <p:spTgt spid="120842"/>
                                        </p:tgtEl>
                                      </p:cBhvr>
                                    </p:animEffect>
                                    <p:anim calcmode="lin" valueType="num">
                                      <p:cBhvr>
                                        <p:cTn id="120" dur="800" accel="100000">
                                          <p:stCondLst>
                                            <p:cond delay="200"/>
                                          </p:stCondLst>
                                        </p:cTn>
                                        <p:tgtEl>
                                          <p:spTgt spid="120842"/>
                                        </p:tgtEl>
                                        <p:attrNameLst>
                                          <p:attrName>style.rotation</p:attrName>
                                        </p:attrNameLst>
                                      </p:cBhvr>
                                      <p:tavLst>
                                        <p:tav tm="0">
                                          <p:val>
                                            <p:fltVal val="0"/>
                                          </p:val>
                                        </p:tav>
                                        <p:tav tm="100000">
                                          <p:val>
                                            <p:fltVal val="-90"/>
                                          </p:val>
                                        </p:tav>
                                      </p:tavLst>
                                    </p:anim>
                                    <p:anim calcmode="lin" valueType="num">
                                      <p:cBhvr>
                                        <p:cTn id="121" dur="200" decel="100000"/>
                                        <p:tgtEl>
                                          <p:spTgt spid="120842"/>
                                        </p:tgtEl>
                                        <p:attrNameLst>
                                          <p:attrName>ppt_x</p:attrName>
                                        </p:attrNameLst>
                                      </p:cBhvr>
                                      <p:tavLst>
                                        <p:tav tm="0">
                                          <p:val>
                                            <p:strVal val="ppt_x"/>
                                          </p:val>
                                        </p:tav>
                                        <p:tav tm="100000">
                                          <p:val>
                                            <p:strVal val="ppt_x-0.05"/>
                                          </p:val>
                                        </p:tav>
                                      </p:tavLst>
                                    </p:anim>
                                    <p:anim calcmode="lin" valueType="num">
                                      <p:cBhvr>
                                        <p:cTn id="122" dur="200" decel="100000"/>
                                        <p:tgtEl>
                                          <p:spTgt spid="120842"/>
                                        </p:tgtEl>
                                        <p:attrNameLst>
                                          <p:attrName>ppt_y</p:attrName>
                                        </p:attrNameLst>
                                      </p:cBhvr>
                                      <p:tavLst>
                                        <p:tav tm="0">
                                          <p:val>
                                            <p:strVal val="ppt_y"/>
                                          </p:val>
                                        </p:tav>
                                        <p:tav tm="100000">
                                          <p:val>
                                            <p:strVal val="ppt_y+0.1"/>
                                          </p:val>
                                        </p:tav>
                                      </p:tavLst>
                                    </p:anim>
                                    <p:anim calcmode="lin" valueType="num">
                                      <p:cBhvr>
                                        <p:cTn id="123" dur="800" accel="100000">
                                          <p:stCondLst>
                                            <p:cond delay="200"/>
                                          </p:stCondLst>
                                        </p:cTn>
                                        <p:tgtEl>
                                          <p:spTgt spid="120842"/>
                                        </p:tgtEl>
                                        <p:attrNameLst>
                                          <p:attrName>ppt_x</p:attrName>
                                        </p:attrNameLst>
                                      </p:cBhvr>
                                      <p:tavLst>
                                        <p:tav tm="0">
                                          <p:val>
                                            <p:strVal val="ppt_x"/>
                                          </p:val>
                                        </p:tav>
                                        <p:tav tm="100000">
                                          <p:val>
                                            <p:strVal val="ppt_x+0.4+0.05"/>
                                          </p:val>
                                        </p:tav>
                                      </p:tavLst>
                                    </p:anim>
                                    <p:anim calcmode="lin" valueType="num">
                                      <p:cBhvr>
                                        <p:cTn id="124" dur="800" accel="100000">
                                          <p:stCondLst>
                                            <p:cond delay="200"/>
                                          </p:stCondLst>
                                        </p:cTn>
                                        <p:tgtEl>
                                          <p:spTgt spid="120842"/>
                                        </p:tgtEl>
                                        <p:attrNameLst>
                                          <p:attrName>ppt_y</p:attrName>
                                        </p:attrNameLst>
                                      </p:cBhvr>
                                      <p:tavLst>
                                        <p:tav tm="0">
                                          <p:val>
                                            <p:strVal val="ppt_y"/>
                                          </p:val>
                                        </p:tav>
                                        <p:tav tm="100000">
                                          <p:val>
                                            <p:strVal val="ppt_y-0.4-0.1"/>
                                          </p:val>
                                        </p:tav>
                                      </p:tavLst>
                                    </p:anim>
                                    <p:set>
                                      <p:cBhvr>
                                        <p:cTn id="125" dur="1" fill="hold">
                                          <p:stCondLst>
                                            <p:cond delay="999"/>
                                          </p:stCondLst>
                                        </p:cTn>
                                        <p:tgtEl>
                                          <p:spTgt spid="120842"/>
                                        </p:tgtEl>
                                        <p:attrNameLst>
                                          <p:attrName>style.visibility</p:attrName>
                                        </p:attrNameLst>
                                      </p:cBhvr>
                                      <p:to>
                                        <p:strVal val="hidden"/>
                                      </p:to>
                                    </p:set>
                                  </p:childTnLst>
                                </p:cTn>
                              </p:par>
                            </p:childTnLst>
                          </p:cTn>
                        </p:par>
                        <p:par>
                          <p:cTn id="126" fill="hold">
                            <p:stCondLst>
                              <p:cond delay="2000"/>
                            </p:stCondLst>
                            <p:childTnLst>
                              <p:par>
                                <p:cTn id="127" presetID="38" presetClass="exit" presetSubtype="0" accel="50000" fill="hold" grpId="0" nodeType="afterEffect">
                                  <p:stCondLst>
                                    <p:cond delay="0"/>
                                  </p:stCondLst>
                                  <p:iterate type="lt">
                                    <p:tmPct val="50000"/>
                                  </p:iterate>
                                  <p:childTnLst>
                                    <p:anim calcmode="lin" valueType="num">
                                      <p:cBhvr>
                                        <p:cTn id="128" dur="1000">
                                          <p:stCondLst>
                                            <p:cond delay="0"/>
                                          </p:stCondLst>
                                        </p:cTn>
                                        <p:tgtEl>
                                          <p:spTgt spid="120851"/>
                                        </p:tgtEl>
                                        <p:attrNameLst>
                                          <p:attrName>style.rotation</p:attrName>
                                        </p:attrNameLst>
                                      </p:cBhvr>
                                      <p:tavLst>
                                        <p:tav tm="0">
                                          <p:val>
                                            <p:fltVal val="0"/>
                                          </p:val>
                                        </p:tav>
                                        <p:tav tm="100000">
                                          <p:val>
                                            <p:fltVal val="45"/>
                                          </p:val>
                                        </p:tav>
                                      </p:tavLst>
                                    </p:anim>
                                    <p:anim calcmode="lin" valueType="num">
                                      <p:cBhvr>
                                        <p:cTn id="129" dur="1000">
                                          <p:stCondLst>
                                            <p:cond delay="0"/>
                                          </p:stCondLst>
                                        </p:cTn>
                                        <p:tgtEl>
                                          <p:spTgt spid="120851"/>
                                        </p:tgtEl>
                                        <p:attrNameLst>
                                          <p:attrName>ppt_y</p:attrName>
                                        </p:attrNameLst>
                                      </p:cBhvr>
                                      <p:tavLst>
                                        <p:tav tm="0">
                                          <p:val>
                                            <p:strVal val="ppt_y"/>
                                          </p:val>
                                        </p:tav>
                                        <p:tav tm="100000">
                                          <p:val>
                                            <p:strVal val="ppt_y+1"/>
                                          </p:val>
                                        </p:tav>
                                      </p:tavLst>
                                    </p:anim>
                                    <p:set>
                                      <p:cBhvr>
                                        <p:cTn id="130" dur="1" fill="hold">
                                          <p:stCondLst>
                                            <p:cond delay="999"/>
                                          </p:stCondLst>
                                        </p:cTn>
                                        <p:tgtEl>
                                          <p:spTgt spid="12085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41" grpId="0" animBg="1"/>
      <p:bldP spid="120842" grpId="0" animBg="1"/>
      <p:bldP spid="120843" grpId="0" animBg="1"/>
      <p:bldP spid="120844" grpId="0" animBg="1"/>
      <p:bldP spid="120845" grpId="0" animBg="1"/>
      <p:bldP spid="120846" grpId="0" animBg="1"/>
      <p:bldP spid="120847" grpId="0" animBg="1"/>
      <p:bldP spid="120848" grpId="0" animBg="1"/>
      <p:bldP spid="120849" grpId="0" animBg="1"/>
      <p:bldP spid="120850" grpId="0" animBg="1"/>
      <p:bldP spid="120851" grpId="0" animBg="1"/>
      <p:bldP spid="120852" grpId="0" animBg="1"/>
      <p:bldP spid="120853" grpId="0" animBg="1"/>
      <p:bldP spid="120854" grpId="0" animBg="1"/>
      <p:bldP spid="2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5"/>
          <p:cNvSpPr>
            <a:spLocks noGrp="1"/>
          </p:cNvSpPr>
          <p:nvPr>
            <p:ph type="sldNum" sz="quarter" idx="12"/>
          </p:nvPr>
        </p:nvSpPr>
        <p:spPr/>
        <p:txBody>
          <a:bodyPr/>
          <a:lstStyle/>
          <a:p>
            <a:fld id="{6430352B-17D0-4F70-B7B9-A183DFC3A47D}" type="slidenum">
              <a:rPr lang="en-US"/>
              <a:pPr/>
              <a:t>32</a:t>
            </a:fld>
            <a:endParaRPr lang="en-US"/>
          </a:p>
        </p:txBody>
      </p:sp>
      <p:sp>
        <p:nvSpPr>
          <p:cNvPr id="131074" name="WordArt 2"/>
          <p:cNvSpPr>
            <a:spLocks noChangeArrowheads="1" noChangeShapeType="1" noTextEdit="1"/>
          </p:cNvSpPr>
          <p:nvPr/>
        </p:nvSpPr>
        <p:spPr bwMode="auto">
          <a:xfrm rot="-3025821">
            <a:off x="3136900" y="1025525"/>
            <a:ext cx="4371975" cy="3178175"/>
          </a:xfrm>
          <a:prstGeom prst="rect">
            <a:avLst/>
          </a:prstGeom>
        </p:spPr>
        <p:txBody>
          <a:bodyPr wrap="none" fromWordArt="1">
            <a:prstTxWarp prst="textCurveDown">
              <a:avLst>
                <a:gd name="adj" fmla="val 52630"/>
              </a:avLst>
            </a:prstTxWarp>
          </a:bodyPr>
          <a:lstStyle/>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The Race</a:t>
            </a:r>
          </a:p>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Set Before Us</a:t>
            </a:r>
          </a:p>
        </p:txBody>
      </p:sp>
      <p:sp>
        <p:nvSpPr>
          <p:cNvPr id="131075" name="Freeform 3"/>
          <p:cNvSpPr>
            <a:spLocks/>
          </p:cNvSpPr>
          <p:nvPr/>
        </p:nvSpPr>
        <p:spPr bwMode="auto">
          <a:xfrm>
            <a:off x="76200" y="152400"/>
            <a:ext cx="7518400" cy="5626100"/>
          </a:xfrm>
          <a:custGeom>
            <a:avLst/>
            <a:gdLst/>
            <a:ahLst/>
            <a:cxnLst>
              <a:cxn ang="0">
                <a:pos x="0" y="2392"/>
              </a:cxn>
              <a:cxn ang="0">
                <a:pos x="3024" y="1528"/>
              </a:cxn>
              <a:cxn ang="0">
                <a:pos x="4128" y="520"/>
              </a:cxn>
              <a:cxn ang="0">
                <a:pos x="3840" y="40"/>
              </a:cxn>
              <a:cxn ang="0">
                <a:pos x="4512" y="280"/>
              </a:cxn>
              <a:cxn ang="0">
                <a:pos x="4704" y="904"/>
              </a:cxn>
              <a:cxn ang="0">
                <a:pos x="4320" y="1960"/>
              </a:cxn>
              <a:cxn ang="0">
                <a:pos x="3648" y="2728"/>
              </a:cxn>
              <a:cxn ang="0">
                <a:pos x="1920" y="3544"/>
              </a:cxn>
            </a:cxnLst>
            <a:rect l="0" t="0" r="r" b="b"/>
            <a:pathLst>
              <a:path w="4736" h="3544">
                <a:moveTo>
                  <a:pt x="0" y="2392"/>
                </a:moveTo>
                <a:cubicBezTo>
                  <a:pt x="1168" y="2116"/>
                  <a:pt x="2336" y="1840"/>
                  <a:pt x="3024" y="1528"/>
                </a:cubicBezTo>
                <a:cubicBezTo>
                  <a:pt x="3712" y="1216"/>
                  <a:pt x="3992" y="768"/>
                  <a:pt x="4128" y="520"/>
                </a:cubicBezTo>
                <a:cubicBezTo>
                  <a:pt x="4264" y="272"/>
                  <a:pt x="3776" y="80"/>
                  <a:pt x="3840" y="40"/>
                </a:cubicBezTo>
                <a:cubicBezTo>
                  <a:pt x="3904" y="0"/>
                  <a:pt x="4368" y="136"/>
                  <a:pt x="4512" y="280"/>
                </a:cubicBezTo>
                <a:cubicBezTo>
                  <a:pt x="4656" y="424"/>
                  <a:pt x="4736" y="624"/>
                  <a:pt x="4704" y="904"/>
                </a:cubicBezTo>
                <a:cubicBezTo>
                  <a:pt x="4672" y="1184"/>
                  <a:pt x="4496" y="1656"/>
                  <a:pt x="4320" y="1960"/>
                </a:cubicBezTo>
                <a:cubicBezTo>
                  <a:pt x="4144" y="2264"/>
                  <a:pt x="4048" y="2464"/>
                  <a:pt x="3648" y="2728"/>
                </a:cubicBezTo>
                <a:cubicBezTo>
                  <a:pt x="3248" y="2992"/>
                  <a:pt x="2208" y="3408"/>
                  <a:pt x="1920" y="3544"/>
                </a:cubicBezTo>
              </a:path>
            </a:pathLst>
          </a:custGeom>
          <a:solidFill>
            <a:srgbClr val="FFFF00">
              <a:alpha val="23000"/>
            </a:srgbClr>
          </a:solidFill>
          <a:ln w="9525">
            <a:solidFill>
              <a:schemeClr val="tx1"/>
            </a:solidFill>
            <a:round/>
            <a:headEnd/>
            <a:tailEnd/>
          </a:ln>
          <a:effectLst/>
        </p:spPr>
        <p:txBody>
          <a:bodyPr/>
          <a:lstStyle/>
          <a:p>
            <a:endParaRPr lang="en-US"/>
          </a:p>
        </p:txBody>
      </p:sp>
      <p:sp useBgFill="1">
        <p:nvSpPr>
          <p:cNvPr id="131076" name="Freeform 4"/>
          <p:cNvSpPr>
            <a:spLocks/>
          </p:cNvSpPr>
          <p:nvPr/>
        </p:nvSpPr>
        <p:spPr bwMode="auto">
          <a:xfrm>
            <a:off x="0" y="3962400"/>
            <a:ext cx="3581400" cy="2895600"/>
          </a:xfrm>
          <a:custGeom>
            <a:avLst/>
            <a:gdLst/>
            <a:ahLst/>
            <a:cxnLst>
              <a:cxn ang="0">
                <a:pos x="0" y="0"/>
              </a:cxn>
              <a:cxn ang="0">
                <a:pos x="1152" y="480"/>
              </a:cxn>
              <a:cxn ang="0">
                <a:pos x="1680" y="1440"/>
              </a:cxn>
            </a:cxnLst>
            <a:rect l="0" t="0" r="r" b="b"/>
            <a:pathLst>
              <a:path w="1680" h="1440">
                <a:moveTo>
                  <a:pt x="0" y="0"/>
                </a:moveTo>
                <a:cubicBezTo>
                  <a:pt x="436" y="120"/>
                  <a:pt x="872" y="240"/>
                  <a:pt x="1152" y="480"/>
                </a:cubicBezTo>
                <a:cubicBezTo>
                  <a:pt x="1432" y="720"/>
                  <a:pt x="1592" y="1280"/>
                  <a:pt x="1680" y="1440"/>
                </a:cubicBezTo>
              </a:path>
            </a:pathLst>
          </a:custGeom>
          <a:ln w="50800">
            <a:solidFill>
              <a:schemeClr val="folHlink"/>
            </a:solidFill>
            <a:round/>
            <a:headEnd/>
            <a:tailEnd/>
          </a:ln>
          <a:effectLst/>
        </p:spPr>
        <p:txBody>
          <a:bodyPr/>
          <a:lstStyle/>
          <a:p>
            <a:endParaRPr lang="en-US"/>
          </a:p>
        </p:txBody>
      </p:sp>
      <p:sp>
        <p:nvSpPr>
          <p:cNvPr id="131077" name="Text Box 5"/>
          <p:cNvSpPr txBox="1">
            <a:spLocks noChangeArrowheads="1"/>
          </p:cNvSpPr>
          <p:nvPr/>
        </p:nvSpPr>
        <p:spPr bwMode="auto">
          <a:xfrm>
            <a:off x="-15875" y="4419600"/>
            <a:ext cx="1903413" cy="946150"/>
          </a:xfrm>
          <a:prstGeom prst="rect">
            <a:avLst/>
          </a:prstGeom>
          <a:noFill/>
          <a:ln w="9525">
            <a:noFill/>
            <a:miter lim="800000"/>
            <a:headEnd/>
            <a:tailEnd/>
          </a:ln>
          <a:effectLst/>
        </p:spPr>
        <p:txBody>
          <a:bodyPr wrap="none">
            <a:spAutoFit/>
          </a:bodyPr>
          <a:lstStyle/>
          <a:p>
            <a:r>
              <a:rPr lang="en-US" sz="2800"/>
              <a:t>Must Enter</a:t>
            </a:r>
          </a:p>
          <a:p>
            <a:r>
              <a:rPr lang="en-US" sz="2800"/>
              <a:t>2 Tim. 2:5</a:t>
            </a:r>
          </a:p>
        </p:txBody>
      </p:sp>
      <p:sp>
        <p:nvSpPr>
          <p:cNvPr id="131078" name="Text Box 6"/>
          <p:cNvSpPr txBox="1">
            <a:spLocks noChangeArrowheads="1"/>
          </p:cNvSpPr>
          <p:nvPr/>
        </p:nvSpPr>
        <p:spPr bwMode="auto">
          <a:xfrm>
            <a:off x="1352550" y="5943600"/>
            <a:ext cx="1952625" cy="946150"/>
          </a:xfrm>
          <a:prstGeom prst="rect">
            <a:avLst/>
          </a:prstGeom>
          <a:noFill/>
          <a:ln w="9525">
            <a:noFill/>
            <a:miter lim="800000"/>
            <a:headEnd/>
            <a:tailEnd/>
          </a:ln>
          <a:effectLst/>
        </p:spPr>
        <p:txBody>
          <a:bodyPr wrap="none">
            <a:spAutoFit/>
          </a:bodyPr>
          <a:lstStyle/>
          <a:p>
            <a:r>
              <a:rPr lang="en-US" sz="2800"/>
              <a:t>Must Run</a:t>
            </a:r>
          </a:p>
          <a:p>
            <a:r>
              <a:rPr lang="en-US" sz="2800"/>
              <a:t>1 Cor. 9:24ff</a:t>
            </a:r>
          </a:p>
        </p:txBody>
      </p:sp>
      <p:sp>
        <p:nvSpPr>
          <p:cNvPr id="131079" name="Line 7"/>
          <p:cNvSpPr>
            <a:spLocks noChangeShapeType="1"/>
          </p:cNvSpPr>
          <p:nvPr/>
        </p:nvSpPr>
        <p:spPr bwMode="auto">
          <a:xfrm flipV="1">
            <a:off x="228600" y="5181600"/>
            <a:ext cx="2362200" cy="1295400"/>
          </a:xfrm>
          <a:prstGeom prst="line">
            <a:avLst/>
          </a:prstGeom>
          <a:noFill/>
          <a:ln w="307975">
            <a:solidFill>
              <a:schemeClr val="tx1"/>
            </a:solidFill>
            <a:round/>
            <a:headEnd/>
            <a:tailEnd type="triangle" w="sm" len="sm"/>
          </a:ln>
          <a:effectLst/>
        </p:spPr>
        <p:txBody>
          <a:bodyPr/>
          <a:lstStyle/>
          <a:p>
            <a:endParaRPr lang="en-US"/>
          </a:p>
        </p:txBody>
      </p:sp>
      <p:sp>
        <p:nvSpPr>
          <p:cNvPr id="131080" name="Text Box 8"/>
          <p:cNvSpPr txBox="1">
            <a:spLocks noChangeArrowheads="1"/>
          </p:cNvSpPr>
          <p:nvPr/>
        </p:nvSpPr>
        <p:spPr bwMode="auto">
          <a:xfrm rot="-1747954">
            <a:off x="31750" y="5638800"/>
            <a:ext cx="2559050" cy="457200"/>
          </a:xfrm>
          <a:prstGeom prst="rect">
            <a:avLst/>
          </a:prstGeom>
          <a:noFill/>
          <a:ln w="9525">
            <a:noFill/>
            <a:miter lim="800000"/>
            <a:headEnd/>
            <a:tailEnd/>
          </a:ln>
          <a:effectLst/>
        </p:spPr>
        <p:txBody>
          <a:bodyPr wrap="none">
            <a:spAutoFit/>
          </a:bodyPr>
          <a:lstStyle/>
          <a:p>
            <a:r>
              <a:rPr lang="en-US">
                <a:solidFill>
                  <a:schemeClr val="bg1"/>
                </a:solidFill>
              </a:rPr>
              <a:t>H+B+R+C+BAP.</a:t>
            </a:r>
          </a:p>
        </p:txBody>
      </p:sp>
      <p:sp>
        <p:nvSpPr>
          <p:cNvPr id="131096" name="Text Box 24"/>
          <p:cNvSpPr txBox="1">
            <a:spLocks noChangeArrowheads="1"/>
          </p:cNvSpPr>
          <p:nvPr/>
        </p:nvSpPr>
        <p:spPr bwMode="auto">
          <a:xfrm>
            <a:off x="60325" y="131763"/>
            <a:ext cx="3730625" cy="860425"/>
          </a:xfrm>
          <a:prstGeom prst="rect">
            <a:avLst/>
          </a:prstGeom>
          <a:solidFill>
            <a:srgbClr val="000000"/>
          </a:solidFill>
          <a:ln w="38100" cmpd="dbl">
            <a:solidFill>
              <a:schemeClr val="bg1"/>
            </a:solidFill>
            <a:miter lim="800000"/>
            <a:headEnd/>
            <a:tailEnd/>
          </a:ln>
          <a:effectLst/>
        </p:spPr>
        <p:txBody>
          <a:bodyPr wrap="none">
            <a:spAutoFit/>
          </a:bodyPr>
          <a:lstStyle/>
          <a:p>
            <a:r>
              <a:rPr lang="en-US"/>
              <a:t>Are You Tempted To Yield</a:t>
            </a:r>
          </a:p>
          <a:p>
            <a:r>
              <a:rPr lang="en-US"/>
              <a:t>To One of These Detours?</a:t>
            </a:r>
          </a:p>
        </p:txBody>
      </p:sp>
      <p:sp>
        <p:nvSpPr>
          <p:cNvPr id="131097" name="Text Box 25"/>
          <p:cNvSpPr txBox="1">
            <a:spLocks noChangeArrowheads="1"/>
          </p:cNvSpPr>
          <p:nvPr/>
        </p:nvSpPr>
        <p:spPr bwMode="auto">
          <a:xfrm>
            <a:off x="76200" y="1066800"/>
            <a:ext cx="4292600" cy="514350"/>
          </a:xfrm>
          <a:prstGeom prst="rect">
            <a:avLst/>
          </a:prstGeom>
          <a:solidFill>
            <a:srgbClr val="000000"/>
          </a:solidFill>
          <a:ln w="57150" cmpd="thinThick">
            <a:solidFill>
              <a:schemeClr val="bg1"/>
            </a:solidFill>
            <a:miter lim="800000"/>
            <a:headEnd/>
            <a:tailEnd/>
          </a:ln>
          <a:effectLst/>
        </p:spPr>
        <p:txBody>
          <a:bodyPr wrap="none">
            <a:spAutoFit/>
          </a:bodyPr>
          <a:lstStyle/>
          <a:p>
            <a:r>
              <a:rPr lang="en-US"/>
              <a:t>FOCUS ON THE FINISHER!</a:t>
            </a:r>
          </a:p>
        </p:txBody>
      </p:sp>
      <p:pic>
        <p:nvPicPr>
          <p:cNvPr id="131098" name="Picture 26" descr="SY00058_[1]"/>
          <p:cNvPicPr>
            <a:picLocks noChangeAspect="1" noChangeArrowheads="1"/>
          </p:cNvPicPr>
          <p:nvPr/>
        </p:nvPicPr>
        <p:blipFill>
          <a:blip r:embed="rId3"/>
          <a:srcRect/>
          <a:stretch>
            <a:fillRect/>
          </a:stretch>
        </p:blipFill>
        <p:spPr bwMode="auto">
          <a:xfrm>
            <a:off x="4038600" y="11113"/>
            <a:ext cx="1143000" cy="827087"/>
          </a:xfrm>
          <a:prstGeom prst="rect">
            <a:avLst/>
          </a:prstGeom>
          <a:noFill/>
        </p:spPr>
      </p:pic>
      <p:sp>
        <p:nvSpPr>
          <p:cNvPr id="131099" name="Text Box 27"/>
          <p:cNvSpPr txBox="1">
            <a:spLocks noChangeArrowheads="1"/>
          </p:cNvSpPr>
          <p:nvPr/>
        </p:nvSpPr>
        <p:spPr bwMode="auto">
          <a:xfrm>
            <a:off x="7018338" y="-4763"/>
            <a:ext cx="1516062" cy="762001"/>
          </a:xfrm>
          <a:prstGeom prst="rect">
            <a:avLst/>
          </a:prstGeom>
          <a:noFill/>
          <a:ln w="9525">
            <a:noFill/>
            <a:miter lim="800000"/>
            <a:headEnd/>
            <a:tailEnd/>
          </a:ln>
          <a:effectLst/>
        </p:spPr>
        <p:txBody>
          <a:bodyPr wrap="none">
            <a:spAutoFit/>
          </a:bodyPr>
          <a:lstStyle/>
          <a:p>
            <a:r>
              <a:rPr lang="en-US" sz="4400"/>
              <a:t>of life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035 1.11022E-16 C -0.00591 -0.04028 -0.01146 -0.08056 0.02014 -0.11111 C 0.05191 -0.14144 0.14531 -0.15093 0.19027 -0.18218 C 0.23524 -0.21343 0.24843 -0.26088 0.28975 -0.29907 C 0.3309 -0.33727 0.40816 -0.3662 0.43784 -0.41204 C 0.46753 -0.45787 0.46458 -0.54074 0.46771 -0.575 C 0.47083 -0.60903 0.46354 -0.61296 0.45659 -0.61667 " pathEditMode="relative" rAng="0" ptsTypes="aaaaaaA">
                                      <p:cBhvr>
                                        <p:cTn id="6" dur="3000" fill="hold"/>
                                        <p:tgtEl>
                                          <p:spTgt spid="131079"/>
                                        </p:tgtEl>
                                        <p:attrNameLst>
                                          <p:attrName>ppt_x</p:attrName>
                                          <p:attrName>ppt_y</p:attrName>
                                        </p:attrNameLst>
                                      </p:cBhvr>
                                      <p:rCtr x="230" y="-308"/>
                                    </p:animMotion>
                                  </p:childTnLst>
                                </p:cTn>
                              </p:par>
                              <p:par>
                                <p:cTn id="7" presetID="0" presetClass="path" presetSubtype="0" accel="50000" decel="50000" fill="hold" grpId="0" nodeType="withEffect">
                                  <p:stCondLst>
                                    <p:cond delay="0"/>
                                  </p:stCondLst>
                                  <p:childTnLst>
                                    <p:animMotion origin="layout" path="M -0.00034 4.44444E-6 C -0.0059 -0.04075 -0.01146 -0.08149 0.02032 -0.11204 C 0.05226 -0.1426 0.14618 -0.15232 0.19132 -0.1838 C 0.23646 -0.21528 0.24983 -0.2632 0.29132 -0.30186 C 0.33264 -0.34051 0.41025 -0.36945 0.44011 -0.41575 C 0.46997 -0.46204 0.46702 -0.54561 0.47014 -0.5801 C 0.47327 -0.61459 0.46598 -0.61852 0.45903 -0.62223 " pathEditMode="relative" rAng="0" ptsTypes="aaaaaaA">
                                      <p:cBhvr>
                                        <p:cTn id="8" dur="3000" fill="hold"/>
                                        <p:tgtEl>
                                          <p:spTgt spid="131080"/>
                                        </p:tgtEl>
                                        <p:attrNameLst>
                                          <p:attrName>ppt_x</p:attrName>
                                          <p:attrName>ppt_y</p:attrName>
                                        </p:attrNameLst>
                                      </p:cBhvr>
                                      <p:rCtr x="231" y="-311"/>
                                    </p:animMotion>
                                  </p:childTnLst>
                                </p:cTn>
                              </p:par>
                              <p:par>
                                <p:cTn id="9" presetID="19" presetClass="entr" presetSubtype="10" fill="hold" nodeType="withEffect">
                                  <p:stCondLst>
                                    <p:cond delay="0"/>
                                  </p:stCondLst>
                                  <p:childTnLst>
                                    <p:set>
                                      <p:cBhvr>
                                        <p:cTn id="10" dur="1" fill="hold">
                                          <p:stCondLst>
                                            <p:cond delay="0"/>
                                          </p:stCondLst>
                                        </p:cTn>
                                        <p:tgtEl>
                                          <p:spTgt spid="131098"/>
                                        </p:tgtEl>
                                        <p:attrNameLst>
                                          <p:attrName>style.visibility</p:attrName>
                                        </p:attrNameLst>
                                      </p:cBhvr>
                                      <p:to>
                                        <p:strVal val="visible"/>
                                      </p:to>
                                    </p:set>
                                    <p:anim calcmode="lin" valueType="num">
                                      <p:cBhvr>
                                        <p:cTn id="11" dur="5000" fill="hold"/>
                                        <p:tgtEl>
                                          <p:spTgt spid="131098"/>
                                        </p:tgtEl>
                                        <p:attrNameLst>
                                          <p:attrName>ppt_w</p:attrName>
                                        </p:attrNameLst>
                                      </p:cBhvr>
                                      <p:tavLst>
                                        <p:tav tm="0" fmla="#ppt_w*sin(2.5*pi*$)">
                                          <p:val>
                                            <p:fltVal val="0"/>
                                          </p:val>
                                        </p:tav>
                                        <p:tav tm="100000">
                                          <p:val>
                                            <p:fltVal val="1"/>
                                          </p:val>
                                        </p:tav>
                                      </p:tavLst>
                                    </p:anim>
                                    <p:anim calcmode="lin" valueType="num">
                                      <p:cBhvr>
                                        <p:cTn id="12" dur="5000" fill="hold"/>
                                        <p:tgtEl>
                                          <p:spTgt spid="131098"/>
                                        </p:tgtEl>
                                        <p:attrNameLst>
                                          <p:attrName>ppt_h</p:attrName>
                                        </p:attrNameLst>
                                      </p:cBhvr>
                                      <p:tavLst>
                                        <p:tav tm="0">
                                          <p:val>
                                            <p:strVal val="#ppt_h"/>
                                          </p:val>
                                        </p:tav>
                                        <p:tav tm="100000">
                                          <p:val>
                                            <p:strVal val="#ppt_h"/>
                                          </p:val>
                                        </p:tav>
                                      </p:tavLst>
                                    </p:anim>
                                  </p:childTnLst>
                                </p:cTn>
                              </p:par>
                              <p:par>
                                <p:cTn id="13" presetID="61" presetClass="path" presetSubtype="0" accel="50000" decel="50000" fill="hold" nodeType="withEffect">
                                  <p:stCondLst>
                                    <p:cond delay="0"/>
                                  </p:stCondLst>
                                  <p:childTnLst>
                                    <p:animMotion origin="layout" path="M 0.0 0.0  C -0.008 0.01067  -0.017 0.02133  -0.021 0.03467  C -0.025 0.04933  -0.027 0.06667  -0.029 0.084  C -0.031 0.10133  -0.029 0.116  -0.027 0.132  C -0.025 0.14667  -0.022 0.16267  -0.015 0.176  C -0.009 0.18933  0.001 0.2  0.012 0.208  C 0.022 0.216  0.034 0.22133  0.046 0.224  C 0.058 0.22667  0.07 0.22667  0.081 0.224  C 0.093 0.22133  0.104 0.21467  0.113 0.204  C 0.122 0.19467  0.13 0.18267  0.134 0.168  C 0.139 0.15467  0.141 0.136  0.141 0.12133  C 0.142 0.10667  0.141 0.08933  0.136 0.07467  C 0.131 0.06133  0.122 0.05067  0.11 0.04533  C 0.098 0.04133  0.086 0.04667  0.078 0.056  C 0.071 0.06533  0.066 0.08  0.065 0.09733  C 0.065 0.11467  0.066 0.13067  0.071 0.144  C 0.076 0.15733  0.075 0.16  0.095 0.17733  C 0.113 0.196  0.131 0.19067  0.142 0.192  C 0.153 0.192  0.162 0.18667  0.173 0.18133  C 0.185 0.17467  0.195 0.16267  0.202 0.152  C 0.209 0.14133  0.212 0.128  0.216 0.10667  C 0.219 0.08533  0.219 0.07467  0.219 0.05867  C 0.219 0.04267  0.219 0.02667  0.219 0.01067  E" pathEditMode="relative" ptsTypes="">
                                      <p:cBhvr>
                                        <p:cTn id="14" dur="2000" fill="hold"/>
                                        <p:tgtEl>
                                          <p:spTgt spid="131098"/>
                                        </p:tgtEl>
                                        <p:attrNameLst>
                                          <p:attrName>ppt_x</p:attrName>
                                          <p:attrName>ppt_y</p:attrName>
                                        </p:attrNameLst>
                                      </p:cBhvr>
                                    </p:animMotion>
                                  </p:childTnLst>
                                </p:cTn>
                              </p:par>
                              <p:par>
                                <p:cTn id="15" presetID="50" presetClass="entr" presetSubtype="0" decel="100000" fill="hold" grpId="0" nodeType="withEffect">
                                  <p:stCondLst>
                                    <p:cond delay="0"/>
                                  </p:stCondLst>
                                  <p:childTnLst>
                                    <p:set>
                                      <p:cBhvr>
                                        <p:cTn id="16" dur="1" fill="hold">
                                          <p:stCondLst>
                                            <p:cond delay="0"/>
                                          </p:stCondLst>
                                        </p:cTn>
                                        <p:tgtEl>
                                          <p:spTgt spid="131099"/>
                                        </p:tgtEl>
                                        <p:attrNameLst>
                                          <p:attrName>style.visibility</p:attrName>
                                        </p:attrNameLst>
                                      </p:cBhvr>
                                      <p:to>
                                        <p:strVal val="visible"/>
                                      </p:to>
                                    </p:set>
                                    <p:anim calcmode="lin" valueType="num">
                                      <p:cBhvr>
                                        <p:cTn id="17" dur="5000" fill="hold"/>
                                        <p:tgtEl>
                                          <p:spTgt spid="131099"/>
                                        </p:tgtEl>
                                        <p:attrNameLst>
                                          <p:attrName>ppt_w</p:attrName>
                                        </p:attrNameLst>
                                      </p:cBhvr>
                                      <p:tavLst>
                                        <p:tav tm="0">
                                          <p:val>
                                            <p:strVal val="#ppt_w+.3"/>
                                          </p:val>
                                        </p:tav>
                                        <p:tav tm="100000">
                                          <p:val>
                                            <p:strVal val="#ppt_w"/>
                                          </p:val>
                                        </p:tav>
                                      </p:tavLst>
                                    </p:anim>
                                    <p:anim calcmode="lin" valueType="num">
                                      <p:cBhvr>
                                        <p:cTn id="18" dur="5000" fill="hold"/>
                                        <p:tgtEl>
                                          <p:spTgt spid="131099"/>
                                        </p:tgtEl>
                                        <p:attrNameLst>
                                          <p:attrName>ppt_h</p:attrName>
                                        </p:attrNameLst>
                                      </p:cBhvr>
                                      <p:tavLst>
                                        <p:tav tm="0">
                                          <p:val>
                                            <p:strVal val="#ppt_h"/>
                                          </p:val>
                                        </p:tav>
                                        <p:tav tm="100000">
                                          <p:val>
                                            <p:strVal val="#ppt_h"/>
                                          </p:val>
                                        </p:tav>
                                      </p:tavLst>
                                    </p:anim>
                                    <p:animEffect transition="in" filter="fade">
                                      <p:cBhvr>
                                        <p:cTn id="19" dur="5000"/>
                                        <p:tgtEl>
                                          <p:spTgt spid="131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9" grpId="0" animBg="1"/>
      <p:bldP spid="131080" grpId="0"/>
      <p:bldP spid="13109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F981CB4-60B2-47F0-9B5C-D0EB15072B93}" type="slidenum">
              <a:rPr lang="en-US"/>
              <a:pPr/>
              <a:t>33</a:t>
            </a:fld>
            <a:endParaRPr lang="en-US"/>
          </a:p>
        </p:txBody>
      </p:sp>
      <p:sp>
        <p:nvSpPr>
          <p:cNvPr id="122882" name="Rectangle 2"/>
          <p:cNvSpPr>
            <a:spLocks noGrp="1" noChangeArrowheads="1"/>
          </p:cNvSpPr>
          <p:nvPr>
            <p:ph type="title"/>
          </p:nvPr>
        </p:nvSpPr>
        <p:spPr/>
        <p:txBody>
          <a:bodyPr/>
          <a:lstStyle/>
          <a:p>
            <a:r>
              <a:rPr lang="en-US" sz="8000"/>
              <a:t>JAMES 1:12</a:t>
            </a:r>
          </a:p>
        </p:txBody>
      </p:sp>
      <p:sp>
        <p:nvSpPr>
          <p:cNvPr id="122883" name="Rectangle 3"/>
          <p:cNvSpPr>
            <a:spLocks noGrp="1" noChangeArrowheads="1"/>
          </p:cNvSpPr>
          <p:nvPr>
            <p:ph type="body" idx="1"/>
          </p:nvPr>
        </p:nvSpPr>
        <p:spPr/>
        <p:txBody>
          <a:bodyPr/>
          <a:lstStyle/>
          <a:p>
            <a:pPr algn="ctr">
              <a:buFontTx/>
              <a:buNone/>
            </a:pPr>
            <a:r>
              <a:rPr lang="en-US" sz="5400" i="1"/>
              <a:t>“Blessed is the man who endures temptation; for when he has been approved, he will receive the crown of life which the Lord has promised to those who love Him”</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9DE4B58-0459-428D-A57B-647A189172BA}" type="slidenum">
              <a:rPr lang="en-US"/>
              <a:pPr/>
              <a:t>34</a:t>
            </a:fld>
            <a:endParaRPr lang="en-US"/>
          </a:p>
        </p:txBody>
      </p:sp>
      <p:sp>
        <p:nvSpPr>
          <p:cNvPr id="126978" name="Rectangle 2"/>
          <p:cNvSpPr>
            <a:spLocks noGrp="1" noChangeArrowheads="1"/>
          </p:cNvSpPr>
          <p:nvPr>
            <p:ph type="title"/>
          </p:nvPr>
        </p:nvSpPr>
        <p:spPr/>
        <p:txBody>
          <a:bodyPr/>
          <a:lstStyle/>
          <a:p>
            <a:r>
              <a:rPr lang="en-US" sz="4000"/>
              <a:t>Looking to the </a:t>
            </a:r>
            <a:br>
              <a:rPr lang="en-US" sz="4000"/>
            </a:br>
            <a:r>
              <a:rPr lang="en-US" sz="6000"/>
              <a:t>Cloud of Witnesses</a:t>
            </a:r>
          </a:p>
        </p:txBody>
      </p:sp>
      <p:sp>
        <p:nvSpPr>
          <p:cNvPr id="126979" name="Rectangle 3"/>
          <p:cNvSpPr>
            <a:spLocks noGrp="1" noChangeArrowheads="1"/>
          </p:cNvSpPr>
          <p:nvPr>
            <p:ph type="body" idx="1"/>
          </p:nvPr>
        </p:nvSpPr>
        <p:spPr/>
        <p:txBody>
          <a:bodyPr/>
          <a:lstStyle/>
          <a:p>
            <a:r>
              <a:rPr lang="en-US" sz="4000" dirty="0">
                <a:latin typeface="Trebuchet MS" pitchFamily="34" charset="0"/>
              </a:rPr>
              <a:t>helps keep things in perspective</a:t>
            </a:r>
          </a:p>
          <a:p>
            <a:r>
              <a:rPr lang="en-US" sz="4000" dirty="0">
                <a:latin typeface="Trebuchet MS" pitchFamily="34" charset="0"/>
              </a:rPr>
              <a:t>motivates</a:t>
            </a:r>
          </a:p>
          <a:p>
            <a:r>
              <a:rPr lang="en-US" sz="4000" dirty="0">
                <a:latin typeface="Trebuchet MS" pitchFamily="34" charset="0"/>
              </a:rPr>
              <a:t>enhances endurance</a:t>
            </a:r>
          </a:p>
          <a:p>
            <a:pPr lvl="1"/>
            <a:r>
              <a:rPr lang="en-US" sz="3600" dirty="0">
                <a:latin typeface="Trebuchet MS" pitchFamily="34" charset="0"/>
              </a:rPr>
              <a:t>willing to suffer more when others are watching</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6979">
                                            <p:txEl>
                                              <p:pRg st="0" end="0"/>
                                            </p:txEl>
                                          </p:spTgt>
                                        </p:tgtEl>
                                        <p:attrNameLst>
                                          <p:attrName>style.visibility</p:attrName>
                                        </p:attrNameLst>
                                      </p:cBhvr>
                                      <p:to>
                                        <p:strVal val="visible"/>
                                      </p:to>
                                    </p:set>
                                    <p:animEffect transition="in" filter="fade">
                                      <p:cBhvr>
                                        <p:cTn id="7" dur="2000"/>
                                        <p:tgtEl>
                                          <p:spTgt spid="1269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6979">
                                            <p:txEl>
                                              <p:pRg st="1" end="1"/>
                                            </p:txEl>
                                          </p:spTgt>
                                        </p:tgtEl>
                                        <p:attrNameLst>
                                          <p:attrName>style.visibility</p:attrName>
                                        </p:attrNameLst>
                                      </p:cBhvr>
                                      <p:to>
                                        <p:strVal val="visible"/>
                                      </p:to>
                                    </p:set>
                                    <p:animEffect transition="in" filter="fade">
                                      <p:cBhvr>
                                        <p:cTn id="12" dur="2000"/>
                                        <p:tgtEl>
                                          <p:spTgt spid="1269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6979">
                                            <p:txEl>
                                              <p:pRg st="2" end="2"/>
                                            </p:txEl>
                                          </p:spTgt>
                                        </p:tgtEl>
                                        <p:attrNameLst>
                                          <p:attrName>style.visibility</p:attrName>
                                        </p:attrNameLst>
                                      </p:cBhvr>
                                      <p:to>
                                        <p:strVal val="visible"/>
                                      </p:to>
                                    </p:set>
                                    <p:animEffect transition="in" filter="fade">
                                      <p:cBhvr>
                                        <p:cTn id="17" dur="2000"/>
                                        <p:tgtEl>
                                          <p:spTgt spid="126979">
                                            <p:txEl>
                                              <p:pRg st="2" end="2"/>
                                            </p:txEl>
                                          </p:spTgt>
                                        </p:tgtEl>
                                      </p:cBhvr>
                                    </p:animEffect>
                                  </p:childTnLst>
                                </p:cTn>
                              </p:par>
                            </p:childTnLst>
                          </p:cTn>
                        </p:par>
                        <p:par>
                          <p:cTn id="18" fill="hold">
                            <p:stCondLst>
                              <p:cond delay="2000"/>
                            </p:stCondLst>
                            <p:childTnLst>
                              <p:par>
                                <p:cTn id="19" presetID="10" presetClass="entr" presetSubtype="0" fill="hold" grpId="0" nodeType="afterEffect">
                                  <p:stCondLst>
                                    <p:cond delay="0"/>
                                  </p:stCondLst>
                                  <p:childTnLst>
                                    <p:set>
                                      <p:cBhvr>
                                        <p:cTn id="20" dur="1" fill="hold">
                                          <p:stCondLst>
                                            <p:cond delay="0"/>
                                          </p:stCondLst>
                                        </p:cTn>
                                        <p:tgtEl>
                                          <p:spTgt spid="126979">
                                            <p:txEl>
                                              <p:pRg st="3" end="3"/>
                                            </p:txEl>
                                          </p:spTgt>
                                        </p:tgtEl>
                                        <p:attrNameLst>
                                          <p:attrName>style.visibility</p:attrName>
                                        </p:attrNameLst>
                                      </p:cBhvr>
                                      <p:to>
                                        <p:strVal val="visible"/>
                                      </p:to>
                                    </p:set>
                                    <p:animEffect transition="in" filter="fade">
                                      <p:cBhvr>
                                        <p:cTn id="21" dur="2000"/>
                                        <p:tgtEl>
                                          <p:spTgt spid="1269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3"/>
          <p:cNvSpPr>
            <a:spLocks noGrp="1"/>
          </p:cNvSpPr>
          <p:nvPr>
            <p:ph type="sldNum" sz="quarter" idx="12"/>
          </p:nvPr>
        </p:nvSpPr>
        <p:spPr/>
        <p:txBody>
          <a:bodyPr/>
          <a:lstStyle/>
          <a:p>
            <a:fld id="{95C9422C-758A-466F-A2C9-E5E49BF46979}" type="slidenum">
              <a:rPr lang="en-US"/>
              <a:pPr/>
              <a:t>4</a:t>
            </a:fld>
            <a:endParaRPr lang="en-US"/>
          </a:p>
        </p:txBody>
      </p:sp>
      <p:sp>
        <p:nvSpPr>
          <p:cNvPr id="48140" name="WordArt 12"/>
          <p:cNvSpPr>
            <a:spLocks noChangeArrowheads="1" noChangeShapeType="1" noTextEdit="1"/>
          </p:cNvSpPr>
          <p:nvPr/>
        </p:nvSpPr>
        <p:spPr bwMode="auto">
          <a:xfrm rot="-3025821">
            <a:off x="3136900" y="1025525"/>
            <a:ext cx="4371975" cy="3178175"/>
          </a:xfrm>
          <a:prstGeom prst="rect">
            <a:avLst/>
          </a:prstGeom>
        </p:spPr>
        <p:txBody>
          <a:bodyPr wrap="none" fromWordArt="1">
            <a:prstTxWarp prst="textCurveDown">
              <a:avLst>
                <a:gd name="adj" fmla="val 52630"/>
              </a:avLst>
            </a:prstTxWarp>
          </a:bodyPr>
          <a:lstStyle/>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The Race</a:t>
            </a:r>
          </a:p>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Set Before Us</a:t>
            </a:r>
          </a:p>
        </p:txBody>
      </p:sp>
      <p:sp>
        <p:nvSpPr>
          <p:cNvPr id="48146" name="Freeform 18"/>
          <p:cNvSpPr>
            <a:spLocks/>
          </p:cNvSpPr>
          <p:nvPr/>
        </p:nvSpPr>
        <p:spPr bwMode="auto">
          <a:xfrm>
            <a:off x="76200" y="152400"/>
            <a:ext cx="7518400" cy="5626100"/>
          </a:xfrm>
          <a:custGeom>
            <a:avLst/>
            <a:gdLst/>
            <a:ahLst/>
            <a:cxnLst>
              <a:cxn ang="0">
                <a:pos x="0" y="2392"/>
              </a:cxn>
              <a:cxn ang="0">
                <a:pos x="3024" y="1528"/>
              </a:cxn>
              <a:cxn ang="0">
                <a:pos x="4128" y="520"/>
              </a:cxn>
              <a:cxn ang="0">
                <a:pos x="3840" y="40"/>
              </a:cxn>
              <a:cxn ang="0">
                <a:pos x="4512" y="280"/>
              </a:cxn>
              <a:cxn ang="0">
                <a:pos x="4704" y="904"/>
              </a:cxn>
              <a:cxn ang="0">
                <a:pos x="4320" y="1960"/>
              </a:cxn>
              <a:cxn ang="0">
                <a:pos x="3648" y="2728"/>
              </a:cxn>
              <a:cxn ang="0">
                <a:pos x="1920" y="3544"/>
              </a:cxn>
            </a:cxnLst>
            <a:rect l="0" t="0" r="r" b="b"/>
            <a:pathLst>
              <a:path w="4736" h="3544">
                <a:moveTo>
                  <a:pt x="0" y="2392"/>
                </a:moveTo>
                <a:cubicBezTo>
                  <a:pt x="1168" y="2116"/>
                  <a:pt x="2336" y="1840"/>
                  <a:pt x="3024" y="1528"/>
                </a:cubicBezTo>
                <a:cubicBezTo>
                  <a:pt x="3712" y="1216"/>
                  <a:pt x="3992" y="768"/>
                  <a:pt x="4128" y="520"/>
                </a:cubicBezTo>
                <a:cubicBezTo>
                  <a:pt x="4264" y="272"/>
                  <a:pt x="3776" y="80"/>
                  <a:pt x="3840" y="40"/>
                </a:cubicBezTo>
                <a:cubicBezTo>
                  <a:pt x="3904" y="0"/>
                  <a:pt x="4368" y="136"/>
                  <a:pt x="4512" y="280"/>
                </a:cubicBezTo>
                <a:cubicBezTo>
                  <a:pt x="4656" y="424"/>
                  <a:pt x="4736" y="624"/>
                  <a:pt x="4704" y="904"/>
                </a:cubicBezTo>
                <a:cubicBezTo>
                  <a:pt x="4672" y="1184"/>
                  <a:pt x="4496" y="1656"/>
                  <a:pt x="4320" y="1960"/>
                </a:cubicBezTo>
                <a:cubicBezTo>
                  <a:pt x="4144" y="2264"/>
                  <a:pt x="4048" y="2464"/>
                  <a:pt x="3648" y="2728"/>
                </a:cubicBezTo>
                <a:cubicBezTo>
                  <a:pt x="3248" y="2992"/>
                  <a:pt x="2208" y="3408"/>
                  <a:pt x="1920" y="3544"/>
                </a:cubicBezTo>
              </a:path>
            </a:pathLst>
          </a:custGeom>
          <a:solidFill>
            <a:srgbClr val="FFFF00">
              <a:alpha val="23000"/>
            </a:srgbClr>
          </a:solidFill>
          <a:ln w="9525">
            <a:solidFill>
              <a:schemeClr val="tx1"/>
            </a:solidFill>
            <a:round/>
            <a:headEnd/>
            <a:tailEnd/>
          </a:ln>
          <a:effectLst/>
        </p:spPr>
        <p:txBody>
          <a:bodyPr/>
          <a:lstStyle/>
          <a:p>
            <a:endParaRPr lang="en-US"/>
          </a:p>
        </p:txBody>
      </p:sp>
      <p:sp useBgFill="1">
        <p:nvSpPr>
          <p:cNvPr id="48134" name="Freeform 6"/>
          <p:cNvSpPr>
            <a:spLocks/>
          </p:cNvSpPr>
          <p:nvPr/>
        </p:nvSpPr>
        <p:spPr bwMode="auto">
          <a:xfrm>
            <a:off x="0" y="3962400"/>
            <a:ext cx="3581400" cy="2895600"/>
          </a:xfrm>
          <a:custGeom>
            <a:avLst/>
            <a:gdLst/>
            <a:ahLst/>
            <a:cxnLst>
              <a:cxn ang="0">
                <a:pos x="0" y="0"/>
              </a:cxn>
              <a:cxn ang="0">
                <a:pos x="1152" y="480"/>
              </a:cxn>
              <a:cxn ang="0">
                <a:pos x="1680" y="1440"/>
              </a:cxn>
            </a:cxnLst>
            <a:rect l="0" t="0" r="r" b="b"/>
            <a:pathLst>
              <a:path w="1680" h="1440">
                <a:moveTo>
                  <a:pt x="0" y="0"/>
                </a:moveTo>
                <a:cubicBezTo>
                  <a:pt x="436" y="120"/>
                  <a:pt x="872" y="240"/>
                  <a:pt x="1152" y="480"/>
                </a:cubicBezTo>
                <a:cubicBezTo>
                  <a:pt x="1432" y="720"/>
                  <a:pt x="1592" y="1280"/>
                  <a:pt x="1680" y="1440"/>
                </a:cubicBezTo>
              </a:path>
            </a:pathLst>
          </a:custGeom>
          <a:ln w="50800">
            <a:solidFill>
              <a:schemeClr val="folHlink"/>
            </a:solidFill>
            <a:round/>
            <a:headEnd/>
            <a:tailEnd/>
          </a:ln>
          <a:effectLst/>
        </p:spPr>
        <p:txBody>
          <a:bodyPr/>
          <a:lstStyle/>
          <a:p>
            <a:endParaRPr lang="en-US"/>
          </a:p>
        </p:txBody>
      </p:sp>
      <p:sp>
        <p:nvSpPr>
          <p:cNvPr id="48135" name="Text Box 7"/>
          <p:cNvSpPr txBox="1">
            <a:spLocks noChangeArrowheads="1"/>
          </p:cNvSpPr>
          <p:nvPr/>
        </p:nvSpPr>
        <p:spPr bwMode="auto">
          <a:xfrm>
            <a:off x="-15875" y="4419600"/>
            <a:ext cx="1903413" cy="946150"/>
          </a:xfrm>
          <a:prstGeom prst="rect">
            <a:avLst/>
          </a:prstGeom>
          <a:noFill/>
          <a:ln w="9525">
            <a:noFill/>
            <a:miter lim="800000"/>
            <a:headEnd/>
            <a:tailEnd/>
          </a:ln>
          <a:effectLst/>
        </p:spPr>
        <p:txBody>
          <a:bodyPr wrap="none">
            <a:spAutoFit/>
          </a:bodyPr>
          <a:lstStyle/>
          <a:p>
            <a:r>
              <a:rPr lang="en-US" sz="2800"/>
              <a:t>Must Enter</a:t>
            </a:r>
          </a:p>
          <a:p>
            <a:r>
              <a:rPr lang="en-US" sz="2800"/>
              <a:t>2 Tim. 2:5</a:t>
            </a:r>
          </a:p>
        </p:txBody>
      </p:sp>
      <p:sp>
        <p:nvSpPr>
          <p:cNvPr id="48136" name="Text Box 8"/>
          <p:cNvSpPr txBox="1">
            <a:spLocks noChangeArrowheads="1"/>
          </p:cNvSpPr>
          <p:nvPr/>
        </p:nvSpPr>
        <p:spPr bwMode="auto">
          <a:xfrm>
            <a:off x="1352550" y="5943600"/>
            <a:ext cx="1952625" cy="946150"/>
          </a:xfrm>
          <a:prstGeom prst="rect">
            <a:avLst/>
          </a:prstGeom>
          <a:noFill/>
          <a:ln w="9525">
            <a:noFill/>
            <a:miter lim="800000"/>
            <a:headEnd/>
            <a:tailEnd/>
          </a:ln>
          <a:effectLst/>
        </p:spPr>
        <p:txBody>
          <a:bodyPr wrap="none">
            <a:spAutoFit/>
          </a:bodyPr>
          <a:lstStyle/>
          <a:p>
            <a:r>
              <a:rPr lang="en-US" sz="2800"/>
              <a:t>Must Run</a:t>
            </a:r>
          </a:p>
          <a:p>
            <a:r>
              <a:rPr lang="en-US" sz="2800"/>
              <a:t>1 Cor. 9:24ff</a:t>
            </a:r>
          </a:p>
        </p:txBody>
      </p:sp>
      <p:sp>
        <p:nvSpPr>
          <p:cNvPr id="48139" name="Line 11"/>
          <p:cNvSpPr>
            <a:spLocks noChangeShapeType="1"/>
          </p:cNvSpPr>
          <p:nvPr/>
        </p:nvSpPr>
        <p:spPr bwMode="auto">
          <a:xfrm flipV="1">
            <a:off x="228600" y="5181600"/>
            <a:ext cx="2362200" cy="1295400"/>
          </a:xfrm>
          <a:prstGeom prst="line">
            <a:avLst/>
          </a:prstGeom>
          <a:noFill/>
          <a:ln w="307975">
            <a:solidFill>
              <a:schemeClr val="tx1"/>
            </a:solidFill>
            <a:round/>
            <a:headEnd/>
            <a:tailEnd type="triangle" w="sm" len="sm"/>
          </a:ln>
          <a:effectLst/>
        </p:spPr>
        <p:txBody>
          <a:bodyPr/>
          <a:lstStyle/>
          <a:p>
            <a:endParaRPr lang="en-US"/>
          </a:p>
        </p:txBody>
      </p:sp>
      <p:sp>
        <p:nvSpPr>
          <p:cNvPr id="48137" name="Text Box 9"/>
          <p:cNvSpPr txBox="1">
            <a:spLocks noChangeArrowheads="1"/>
          </p:cNvSpPr>
          <p:nvPr/>
        </p:nvSpPr>
        <p:spPr bwMode="auto">
          <a:xfrm rot="-1747954">
            <a:off x="31750" y="5638800"/>
            <a:ext cx="2559050" cy="457200"/>
          </a:xfrm>
          <a:prstGeom prst="rect">
            <a:avLst/>
          </a:prstGeom>
          <a:noFill/>
          <a:ln w="9525">
            <a:noFill/>
            <a:miter lim="800000"/>
            <a:headEnd/>
            <a:tailEnd/>
          </a:ln>
          <a:effectLst/>
        </p:spPr>
        <p:txBody>
          <a:bodyPr wrap="none">
            <a:spAutoFit/>
          </a:bodyPr>
          <a:lstStyle/>
          <a:p>
            <a:r>
              <a:rPr lang="en-US">
                <a:solidFill>
                  <a:schemeClr val="bg1"/>
                </a:solidFill>
              </a:rPr>
              <a:t>H+B+R+C+BAP.</a:t>
            </a:r>
          </a:p>
        </p:txBody>
      </p:sp>
      <p:sp>
        <p:nvSpPr>
          <p:cNvPr id="48151" name="Freeform 23"/>
          <p:cNvSpPr>
            <a:spLocks/>
          </p:cNvSpPr>
          <p:nvPr/>
        </p:nvSpPr>
        <p:spPr bwMode="auto">
          <a:xfrm>
            <a:off x="4495800" y="5257800"/>
            <a:ext cx="1981200" cy="1600200"/>
          </a:xfrm>
          <a:custGeom>
            <a:avLst/>
            <a:gdLst/>
            <a:ahLst/>
            <a:cxnLst>
              <a:cxn ang="0">
                <a:pos x="0" y="0"/>
              </a:cxn>
              <a:cxn ang="0">
                <a:pos x="624" y="384"/>
              </a:cxn>
              <a:cxn ang="0">
                <a:pos x="960" y="912"/>
              </a:cxn>
            </a:cxnLst>
            <a:rect l="0" t="0" r="r" b="b"/>
            <a:pathLst>
              <a:path w="960" h="912">
                <a:moveTo>
                  <a:pt x="0" y="0"/>
                </a:moveTo>
                <a:cubicBezTo>
                  <a:pt x="232" y="116"/>
                  <a:pt x="464" y="232"/>
                  <a:pt x="624" y="384"/>
                </a:cubicBezTo>
                <a:cubicBezTo>
                  <a:pt x="784" y="536"/>
                  <a:pt x="904" y="824"/>
                  <a:pt x="960" y="912"/>
                </a:cubicBezTo>
              </a:path>
            </a:pathLst>
          </a:custGeom>
          <a:noFill/>
          <a:ln w="269875" cap="flat">
            <a:solidFill>
              <a:srgbClr val="CCFFCC"/>
            </a:solidFill>
            <a:prstDash val="sysDot"/>
            <a:round/>
            <a:headEnd/>
            <a:tailEnd type="triangle" w="med" len="med"/>
          </a:ln>
          <a:effectLst/>
        </p:spPr>
        <p:txBody>
          <a:bodyPr/>
          <a:lstStyle/>
          <a:p>
            <a:endParaRPr lang="en-US"/>
          </a:p>
        </p:txBody>
      </p:sp>
      <p:sp>
        <p:nvSpPr>
          <p:cNvPr id="48152" name="Oval 24"/>
          <p:cNvSpPr>
            <a:spLocks noChangeArrowheads="1"/>
          </p:cNvSpPr>
          <p:nvPr/>
        </p:nvSpPr>
        <p:spPr bwMode="auto">
          <a:xfrm>
            <a:off x="4419600" y="5029200"/>
            <a:ext cx="10668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a:solidFill>
                  <a:srgbClr val="000000"/>
                </a:solidFill>
              </a:rPr>
              <a:t>Detour</a:t>
            </a:r>
          </a:p>
        </p:txBody>
      </p:sp>
      <p:sp>
        <p:nvSpPr>
          <p:cNvPr id="48153" name="WordArt 25"/>
          <p:cNvSpPr>
            <a:spLocks noChangeArrowheads="1" noChangeShapeType="1" noTextEdit="1"/>
          </p:cNvSpPr>
          <p:nvPr/>
        </p:nvSpPr>
        <p:spPr bwMode="auto">
          <a:xfrm rot="2659282">
            <a:off x="4733925" y="5257800"/>
            <a:ext cx="2581275" cy="1447800"/>
          </a:xfrm>
          <a:prstGeom prst="rect">
            <a:avLst/>
          </a:prstGeom>
        </p:spPr>
        <p:txBody>
          <a:bodyPr spcFirstLastPara="1" wrap="none" fromWordArt="1">
            <a:prstTxWarp prst="textArchUp">
              <a:avLst>
                <a:gd name="adj" fmla="val 11902382"/>
              </a:avLst>
            </a:prstTxWarp>
          </a:bodyPr>
          <a:lstStyle/>
          <a:p>
            <a:pPr algn="ctr"/>
            <a:r>
              <a:rPr lang="en-US" sz="2800" kern="10" normalizeH="1">
                <a:ln w="9525">
                  <a:solidFill>
                    <a:srgbClr val="000000"/>
                  </a:solidFill>
                  <a:round/>
                  <a:headEnd/>
                  <a:tailEnd/>
                </a:ln>
                <a:solidFill>
                  <a:srgbClr val="FFFF99"/>
                </a:solidFill>
                <a:latin typeface="Arial Black"/>
              </a:rPr>
              <a:t>A More</a:t>
            </a:r>
          </a:p>
          <a:p>
            <a:pPr algn="ctr"/>
            <a:r>
              <a:rPr lang="en-US" sz="2800" kern="10" normalizeH="1">
                <a:ln w="9525">
                  <a:solidFill>
                    <a:srgbClr val="000000"/>
                  </a:solidFill>
                  <a:round/>
                  <a:headEnd/>
                  <a:tailEnd/>
                </a:ln>
                <a:solidFill>
                  <a:srgbClr val="FFFF99"/>
                </a:solidFill>
                <a:latin typeface="Arial Black"/>
              </a:rPr>
              <a:t>Popular Race</a:t>
            </a:r>
          </a:p>
        </p:txBody>
      </p:sp>
      <p:sp>
        <p:nvSpPr>
          <p:cNvPr id="48160" name="AutoShape 32"/>
          <p:cNvSpPr>
            <a:spLocks noChangeArrowheads="1"/>
          </p:cNvSpPr>
          <p:nvPr/>
        </p:nvSpPr>
        <p:spPr bwMode="auto">
          <a:xfrm>
            <a:off x="0" y="457200"/>
            <a:ext cx="4114800" cy="2286000"/>
          </a:xfrm>
          <a:prstGeom prst="cloudCallout">
            <a:avLst>
              <a:gd name="adj1" fmla="val 75079"/>
              <a:gd name="adj2" fmla="val 157222"/>
            </a:avLst>
          </a:prstGeom>
          <a:solidFill>
            <a:schemeClr val="accent1"/>
          </a:solidFill>
          <a:ln w="9525">
            <a:solidFill>
              <a:schemeClr val="tx1"/>
            </a:solidFill>
            <a:round/>
            <a:headEnd/>
            <a:tailEnd/>
          </a:ln>
          <a:effectLst/>
        </p:spPr>
        <p:txBody>
          <a:bodyPr/>
          <a:lstStyle/>
          <a:p>
            <a:pPr algn="ctr"/>
            <a:r>
              <a:rPr lang="en-US" sz="4800">
                <a:solidFill>
                  <a:srgbClr val="000000"/>
                </a:solidFill>
              </a:rPr>
              <a:t>DANIEL</a:t>
            </a:r>
          </a:p>
          <a:p>
            <a:pPr algn="ctr"/>
            <a:r>
              <a:rPr lang="en-US" sz="4400">
                <a:solidFill>
                  <a:srgbClr val="000000"/>
                </a:solidFill>
              </a:rPr>
              <a:t>1:4-8</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8134"/>
                                        </p:tgtEl>
                                        <p:attrNameLst>
                                          <p:attrName>style.visibility</p:attrName>
                                        </p:attrNameLst>
                                      </p:cBhvr>
                                      <p:to>
                                        <p:strVal val="visible"/>
                                      </p:to>
                                    </p:set>
                                    <p:animEffect transition="in" filter="wipe(down)">
                                      <p:cBhvr>
                                        <p:cTn id="7" dur="500"/>
                                        <p:tgtEl>
                                          <p:spTgt spid="48134"/>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48135"/>
                                        </p:tgtEl>
                                        <p:attrNameLst>
                                          <p:attrName>style.visibility</p:attrName>
                                        </p:attrNameLst>
                                      </p:cBhvr>
                                      <p:to>
                                        <p:strVal val="visible"/>
                                      </p:to>
                                    </p:set>
                                    <p:animEffect transition="in" filter="fade">
                                      <p:cBhvr>
                                        <p:cTn id="11" dur="1000"/>
                                        <p:tgtEl>
                                          <p:spTgt spid="48135"/>
                                        </p:tgtEl>
                                      </p:cBhvr>
                                    </p:animEffect>
                                    <p:anim calcmode="lin" valueType="num">
                                      <p:cBhvr>
                                        <p:cTn id="12" dur="1000" fill="hold"/>
                                        <p:tgtEl>
                                          <p:spTgt spid="48135"/>
                                        </p:tgtEl>
                                        <p:attrNameLst>
                                          <p:attrName>ppt_x</p:attrName>
                                        </p:attrNameLst>
                                      </p:cBhvr>
                                      <p:tavLst>
                                        <p:tav tm="0">
                                          <p:val>
                                            <p:strVal val="#ppt_x"/>
                                          </p:val>
                                        </p:tav>
                                        <p:tav tm="100000">
                                          <p:val>
                                            <p:strVal val="#ppt_x"/>
                                          </p:val>
                                        </p:tav>
                                      </p:tavLst>
                                    </p:anim>
                                    <p:anim calcmode="lin" valueType="num">
                                      <p:cBhvr>
                                        <p:cTn id="13" dur="1000" fill="hold"/>
                                        <p:tgtEl>
                                          <p:spTgt spid="48135"/>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48139"/>
                                        </p:tgtEl>
                                        <p:attrNameLst>
                                          <p:attrName>style.visibility</p:attrName>
                                        </p:attrNameLst>
                                      </p:cBhvr>
                                      <p:to>
                                        <p:strVal val="visible"/>
                                      </p:to>
                                    </p:set>
                                    <p:animEffect transition="in" filter="blinds(horizontal)">
                                      <p:cBhvr>
                                        <p:cTn id="18" dur="500"/>
                                        <p:tgtEl>
                                          <p:spTgt spid="48139"/>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48137"/>
                                        </p:tgtEl>
                                        <p:attrNameLst>
                                          <p:attrName>style.visibility</p:attrName>
                                        </p:attrNameLst>
                                      </p:cBhvr>
                                      <p:to>
                                        <p:strVal val="visible"/>
                                      </p:to>
                                    </p:set>
                                    <p:animEffect transition="in" filter="blinds(horizontal)">
                                      <p:cBhvr>
                                        <p:cTn id="21" dur="500"/>
                                        <p:tgtEl>
                                          <p:spTgt spid="48137"/>
                                        </p:tgtEl>
                                      </p:cBhvr>
                                    </p:animEffect>
                                  </p:childTnLst>
                                </p:cTn>
                              </p:par>
                            </p:childTnLst>
                          </p:cTn>
                        </p:par>
                      </p:childTnLst>
                    </p:cTn>
                  </p:par>
                  <p:par>
                    <p:cTn id="22" fill="hold">
                      <p:stCondLst>
                        <p:cond delay="indefinite"/>
                      </p:stCondLst>
                      <p:childTnLst>
                        <p:par>
                          <p:cTn id="23" fill="hold">
                            <p:stCondLst>
                              <p:cond delay="0"/>
                            </p:stCondLst>
                            <p:childTnLst>
                              <p:par>
                                <p:cTn id="24" presetID="23" presetClass="entr" presetSubtype="32" fill="hold" grpId="0" nodeType="clickEffect">
                                  <p:stCondLst>
                                    <p:cond delay="0"/>
                                  </p:stCondLst>
                                  <p:childTnLst>
                                    <p:set>
                                      <p:cBhvr>
                                        <p:cTn id="25" dur="1" fill="hold">
                                          <p:stCondLst>
                                            <p:cond delay="0"/>
                                          </p:stCondLst>
                                        </p:cTn>
                                        <p:tgtEl>
                                          <p:spTgt spid="48136"/>
                                        </p:tgtEl>
                                        <p:attrNameLst>
                                          <p:attrName>style.visibility</p:attrName>
                                        </p:attrNameLst>
                                      </p:cBhvr>
                                      <p:to>
                                        <p:strVal val="visible"/>
                                      </p:to>
                                    </p:set>
                                    <p:anim calcmode="lin" valueType="num">
                                      <p:cBhvr>
                                        <p:cTn id="26" dur="500" fill="hold"/>
                                        <p:tgtEl>
                                          <p:spTgt spid="48136"/>
                                        </p:tgtEl>
                                        <p:attrNameLst>
                                          <p:attrName>ppt_w</p:attrName>
                                        </p:attrNameLst>
                                      </p:cBhvr>
                                      <p:tavLst>
                                        <p:tav tm="0">
                                          <p:val>
                                            <p:strVal val="4*#ppt_w"/>
                                          </p:val>
                                        </p:tav>
                                        <p:tav tm="100000">
                                          <p:val>
                                            <p:strVal val="#ppt_w"/>
                                          </p:val>
                                        </p:tav>
                                      </p:tavLst>
                                    </p:anim>
                                    <p:anim calcmode="lin" valueType="num">
                                      <p:cBhvr>
                                        <p:cTn id="27" dur="500" fill="hold"/>
                                        <p:tgtEl>
                                          <p:spTgt spid="48136"/>
                                        </p:tgtEl>
                                        <p:attrNameLst>
                                          <p:attrName>ppt_h</p:attrName>
                                        </p:attrNameLst>
                                      </p:cBhvr>
                                      <p:tavLst>
                                        <p:tav tm="0">
                                          <p:val>
                                            <p:strVal val="4*#ppt_h"/>
                                          </p:val>
                                        </p:tav>
                                        <p:tav tm="100000">
                                          <p:val>
                                            <p:strVal val="#ppt_h"/>
                                          </p:val>
                                        </p:tav>
                                      </p:tavLst>
                                    </p:anim>
                                  </p:childTnLst>
                                </p:cTn>
                              </p:par>
                            </p:childTnLst>
                          </p:cTn>
                        </p:par>
                        <p:par>
                          <p:cTn id="28" fill="hold">
                            <p:stCondLst>
                              <p:cond delay="500"/>
                            </p:stCondLst>
                            <p:childTnLst>
                              <p:par>
                                <p:cTn id="29" presetID="31" presetClass="entr" presetSubtype="0" fill="hold" grpId="0" nodeType="afterEffect">
                                  <p:stCondLst>
                                    <p:cond delay="0"/>
                                  </p:stCondLst>
                                  <p:iterate type="lt">
                                    <p:tmPct val="5000"/>
                                  </p:iterate>
                                  <p:childTnLst>
                                    <p:set>
                                      <p:cBhvr>
                                        <p:cTn id="30" dur="1" fill="hold">
                                          <p:stCondLst>
                                            <p:cond delay="0"/>
                                          </p:stCondLst>
                                        </p:cTn>
                                        <p:tgtEl>
                                          <p:spTgt spid="48140"/>
                                        </p:tgtEl>
                                        <p:attrNameLst>
                                          <p:attrName>style.visibility</p:attrName>
                                        </p:attrNameLst>
                                      </p:cBhvr>
                                      <p:to>
                                        <p:strVal val="visible"/>
                                      </p:to>
                                    </p:set>
                                    <p:anim calcmode="lin" valueType="num">
                                      <p:cBhvr>
                                        <p:cTn id="31" dur="1000" fill="hold"/>
                                        <p:tgtEl>
                                          <p:spTgt spid="48140"/>
                                        </p:tgtEl>
                                        <p:attrNameLst>
                                          <p:attrName>ppt_w</p:attrName>
                                        </p:attrNameLst>
                                      </p:cBhvr>
                                      <p:tavLst>
                                        <p:tav tm="0">
                                          <p:val>
                                            <p:fltVal val="0"/>
                                          </p:val>
                                        </p:tav>
                                        <p:tav tm="100000">
                                          <p:val>
                                            <p:strVal val="#ppt_w"/>
                                          </p:val>
                                        </p:tav>
                                      </p:tavLst>
                                    </p:anim>
                                    <p:anim calcmode="lin" valueType="num">
                                      <p:cBhvr>
                                        <p:cTn id="32" dur="1000" fill="hold"/>
                                        <p:tgtEl>
                                          <p:spTgt spid="48140"/>
                                        </p:tgtEl>
                                        <p:attrNameLst>
                                          <p:attrName>ppt_h</p:attrName>
                                        </p:attrNameLst>
                                      </p:cBhvr>
                                      <p:tavLst>
                                        <p:tav tm="0">
                                          <p:val>
                                            <p:fltVal val="0"/>
                                          </p:val>
                                        </p:tav>
                                        <p:tav tm="100000">
                                          <p:val>
                                            <p:strVal val="#ppt_h"/>
                                          </p:val>
                                        </p:tav>
                                      </p:tavLst>
                                    </p:anim>
                                    <p:anim calcmode="lin" valueType="num">
                                      <p:cBhvr>
                                        <p:cTn id="33" dur="1000" fill="hold"/>
                                        <p:tgtEl>
                                          <p:spTgt spid="48140"/>
                                        </p:tgtEl>
                                        <p:attrNameLst>
                                          <p:attrName>style.rotation</p:attrName>
                                        </p:attrNameLst>
                                      </p:cBhvr>
                                      <p:tavLst>
                                        <p:tav tm="0">
                                          <p:val>
                                            <p:fltVal val="90"/>
                                          </p:val>
                                        </p:tav>
                                        <p:tav tm="100000">
                                          <p:val>
                                            <p:fltVal val="0"/>
                                          </p:val>
                                        </p:tav>
                                      </p:tavLst>
                                    </p:anim>
                                    <p:animEffect transition="in" filter="fade">
                                      <p:cBhvr>
                                        <p:cTn id="34" dur="1000"/>
                                        <p:tgtEl>
                                          <p:spTgt spid="48140"/>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48146"/>
                                        </p:tgtEl>
                                        <p:attrNameLst>
                                          <p:attrName>style.visibility</p:attrName>
                                        </p:attrNameLst>
                                      </p:cBhvr>
                                      <p:to>
                                        <p:strVal val="visible"/>
                                      </p:to>
                                    </p:set>
                                    <p:animEffect transition="in" filter="fade">
                                      <p:cBhvr>
                                        <p:cTn id="37" dur="2000"/>
                                        <p:tgtEl>
                                          <p:spTgt spid="48146"/>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48152"/>
                                        </p:tgtEl>
                                        <p:attrNameLst>
                                          <p:attrName>style.visibility</p:attrName>
                                        </p:attrNameLst>
                                      </p:cBhvr>
                                      <p:to>
                                        <p:strVal val="visible"/>
                                      </p:to>
                                    </p:set>
                                    <p:animEffect transition="in" filter="circle(in)">
                                      <p:cBhvr>
                                        <p:cTn id="42" dur="2000"/>
                                        <p:tgtEl>
                                          <p:spTgt spid="48152"/>
                                        </p:tgtEl>
                                      </p:cBhvr>
                                    </p:animEffect>
                                  </p:childTnLst>
                                </p:cTn>
                              </p:par>
                            </p:childTnLst>
                          </p:cTn>
                        </p:par>
                        <p:par>
                          <p:cTn id="43" fill="hold">
                            <p:stCondLst>
                              <p:cond delay="2000"/>
                            </p:stCondLst>
                            <p:childTnLst>
                              <p:par>
                                <p:cTn id="44" presetID="22" presetClass="entr" presetSubtype="1" fill="hold" grpId="0" nodeType="afterEffect">
                                  <p:stCondLst>
                                    <p:cond delay="0"/>
                                  </p:stCondLst>
                                  <p:childTnLst>
                                    <p:set>
                                      <p:cBhvr>
                                        <p:cTn id="45" dur="1" fill="hold">
                                          <p:stCondLst>
                                            <p:cond delay="0"/>
                                          </p:stCondLst>
                                        </p:cTn>
                                        <p:tgtEl>
                                          <p:spTgt spid="48151"/>
                                        </p:tgtEl>
                                        <p:attrNameLst>
                                          <p:attrName>style.visibility</p:attrName>
                                        </p:attrNameLst>
                                      </p:cBhvr>
                                      <p:to>
                                        <p:strVal val="visible"/>
                                      </p:to>
                                    </p:set>
                                    <p:animEffect transition="in" filter="wipe(up)">
                                      <p:cBhvr>
                                        <p:cTn id="46" dur="500"/>
                                        <p:tgtEl>
                                          <p:spTgt spid="48151"/>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48153"/>
                                        </p:tgtEl>
                                        <p:attrNameLst>
                                          <p:attrName>style.visibility</p:attrName>
                                        </p:attrNameLst>
                                      </p:cBhvr>
                                      <p:to>
                                        <p:strVal val="visible"/>
                                      </p:to>
                                    </p:set>
                                    <p:animEffect transition="in" filter="fade">
                                      <p:cBhvr>
                                        <p:cTn id="49" dur="2000"/>
                                        <p:tgtEl>
                                          <p:spTgt spid="48153"/>
                                        </p:tgtEl>
                                      </p:cBhvr>
                                    </p:animEffect>
                                  </p:childTnLst>
                                </p:cTn>
                              </p:par>
                            </p:childTnLst>
                          </p:cTn>
                        </p:par>
                      </p:childTnLst>
                    </p:cTn>
                  </p:par>
                  <p:par>
                    <p:cTn id="50" fill="hold">
                      <p:stCondLst>
                        <p:cond delay="indefinite"/>
                      </p:stCondLst>
                      <p:childTnLst>
                        <p:par>
                          <p:cTn id="51" fill="hold">
                            <p:stCondLst>
                              <p:cond delay="0"/>
                            </p:stCondLst>
                            <p:childTnLst>
                              <p:par>
                                <p:cTn id="52" presetID="47" presetClass="entr" presetSubtype="0" fill="hold" grpId="0" nodeType="clickEffect">
                                  <p:stCondLst>
                                    <p:cond delay="0"/>
                                  </p:stCondLst>
                                  <p:childTnLst>
                                    <p:set>
                                      <p:cBhvr>
                                        <p:cTn id="53" dur="1" fill="hold">
                                          <p:stCondLst>
                                            <p:cond delay="0"/>
                                          </p:stCondLst>
                                        </p:cTn>
                                        <p:tgtEl>
                                          <p:spTgt spid="48160"/>
                                        </p:tgtEl>
                                        <p:attrNameLst>
                                          <p:attrName>style.visibility</p:attrName>
                                        </p:attrNameLst>
                                      </p:cBhvr>
                                      <p:to>
                                        <p:strVal val="visible"/>
                                      </p:to>
                                    </p:set>
                                    <p:animEffect transition="in" filter="fade">
                                      <p:cBhvr>
                                        <p:cTn id="54" dur="1000"/>
                                        <p:tgtEl>
                                          <p:spTgt spid="48160"/>
                                        </p:tgtEl>
                                      </p:cBhvr>
                                    </p:animEffect>
                                    <p:anim calcmode="lin" valueType="num">
                                      <p:cBhvr>
                                        <p:cTn id="55" dur="1000" fill="hold"/>
                                        <p:tgtEl>
                                          <p:spTgt spid="48160"/>
                                        </p:tgtEl>
                                        <p:attrNameLst>
                                          <p:attrName>ppt_x</p:attrName>
                                        </p:attrNameLst>
                                      </p:cBhvr>
                                      <p:tavLst>
                                        <p:tav tm="0">
                                          <p:val>
                                            <p:strVal val="#ppt_x"/>
                                          </p:val>
                                        </p:tav>
                                        <p:tav tm="100000">
                                          <p:val>
                                            <p:strVal val="#ppt_x"/>
                                          </p:val>
                                        </p:tav>
                                      </p:tavLst>
                                    </p:anim>
                                    <p:anim calcmode="lin" valueType="num">
                                      <p:cBhvr>
                                        <p:cTn id="56" dur="1000" fill="hold"/>
                                        <p:tgtEl>
                                          <p:spTgt spid="481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40" grpId="0" animBg="1"/>
      <p:bldP spid="48146" grpId="0" animBg="1"/>
      <p:bldP spid="48134" grpId="0" animBg="1"/>
      <p:bldP spid="48135" grpId="0"/>
      <p:bldP spid="48136" grpId="0"/>
      <p:bldP spid="48139" grpId="0" animBg="1"/>
      <p:bldP spid="48137" grpId="0"/>
      <p:bldP spid="48151" grpId="0" animBg="1"/>
      <p:bldP spid="48152" grpId="0" animBg="1"/>
      <p:bldP spid="48153" grpId="0" animBg="1"/>
      <p:bldP spid="4816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70A620C-EB16-4CB5-A8B7-5471921E3E57}" type="slidenum">
              <a:rPr lang="en-US"/>
              <a:pPr/>
              <a:t>5</a:t>
            </a:fld>
            <a:endParaRPr lang="en-US"/>
          </a:p>
        </p:txBody>
      </p:sp>
      <p:sp>
        <p:nvSpPr>
          <p:cNvPr id="72706" name="Rectangle 2"/>
          <p:cNvSpPr>
            <a:spLocks noGrp="1" noChangeArrowheads="1"/>
          </p:cNvSpPr>
          <p:nvPr>
            <p:ph type="title"/>
          </p:nvPr>
        </p:nvSpPr>
        <p:spPr/>
        <p:txBody>
          <a:bodyPr/>
          <a:lstStyle/>
          <a:p>
            <a:r>
              <a:rPr lang="en-US" sz="8000" dirty="0">
                <a:latin typeface="Dendritic Voltage" pitchFamily="2" charset="0"/>
              </a:rPr>
              <a:t>Galatians 1:10</a:t>
            </a:r>
          </a:p>
        </p:txBody>
      </p:sp>
      <p:sp>
        <p:nvSpPr>
          <p:cNvPr id="72708" name="Text Box 4"/>
          <p:cNvSpPr txBox="1">
            <a:spLocks noChangeArrowheads="1"/>
          </p:cNvSpPr>
          <p:nvPr/>
        </p:nvSpPr>
        <p:spPr bwMode="auto">
          <a:xfrm>
            <a:off x="228600" y="2057400"/>
            <a:ext cx="8534400" cy="3019425"/>
          </a:xfrm>
          <a:prstGeom prst="rect">
            <a:avLst/>
          </a:prstGeom>
          <a:noFill/>
          <a:ln w="9525">
            <a:noFill/>
            <a:miter lim="800000"/>
            <a:headEnd/>
            <a:tailEnd/>
          </a:ln>
          <a:effectLst/>
        </p:spPr>
        <p:txBody>
          <a:bodyPr>
            <a:spAutoFit/>
          </a:bodyPr>
          <a:lstStyle/>
          <a:p>
            <a:pPr algn="ctr">
              <a:spcBef>
                <a:spcPct val="50000"/>
              </a:spcBef>
            </a:pPr>
            <a:r>
              <a:rPr lang="en-US" sz="4800" i="1"/>
              <a:t>“For do I now persuade men, or God? Or do I seek to please men? For if I still please men, I would not be a bondservant of Christ”</a:t>
            </a:r>
          </a:p>
        </p:txBody>
      </p:sp>
      <p:sp>
        <p:nvSpPr>
          <p:cNvPr id="72709" name="Text Box 5"/>
          <p:cNvSpPr txBox="1">
            <a:spLocks noChangeArrowheads="1"/>
          </p:cNvSpPr>
          <p:nvPr/>
        </p:nvSpPr>
        <p:spPr bwMode="auto">
          <a:xfrm>
            <a:off x="304800" y="5715000"/>
            <a:ext cx="8534400" cy="1077218"/>
          </a:xfrm>
          <a:prstGeom prst="rect">
            <a:avLst/>
          </a:prstGeom>
          <a:ln>
            <a:headEnd/>
            <a:tailEnd/>
          </a:ln>
        </p:spPr>
        <p:style>
          <a:lnRef idx="0">
            <a:schemeClr val="dk1"/>
          </a:lnRef>
          <a:fillRef idx="3">
            <a:schemeClr val="dk1"/>
          </a:fillRef>
          <a:effectRef idx="3">
            <a:schemeClr val="dk1"/>
          </a:effectRef>
          <a:fontRef idx="minor">
            <a:schemeClr val="lt1"/>
          </a:fontRef>
        </p:style>
        <p:txBody>
          <a:bodyPr>
            <a:spAutoFit/>
          </a:bodyPr>
          <a:lstStyle/>
          <a:p>
            <a:pPr algn="ctr"/>
            <a:r>
              <a:rPr lang="en-US" sz="3200" b="0" dirty="0" smtClean="0">
                <a:solidFill>
                  <a:schemeClr val="hlink"/>
                </a:solidFill>
                <a:latin typeface="BleachedLight" pitchFamily="82" charset="2"/>
                <a:cs typeface="Gautami" pitchFamily="2"/>
              </a:rPr>
              <a:t>Often </a:t>
            </a:r>
            <a:r>
              <a:rPr lang="en-US" sz="3200" b="0" dirty="0">
                <a:solidFill>
                  <a:schemeClr val="hlink"/>
                </a:solidFill>
                <a:latin typeface="BleachedLight" pitchFamily="82" charset="2"/>
                <a:cs typeface="Gautami" pitchFamily="2"/>
              </a:rPr>
              <a:t>the Popular Route that Pleases </a:t>
            </a:r>
            <a:r>
              <a:rPr lang="en-US" sz="3200" b="0" dirty="0" smtClean="0">
                <a:solidFill>
                  <a:schemeClr val="hlink"/>
                </a:solidFill>
                <a:latin typeface="BleachedLight" pitchFamily="82" charset="2"/>
                <a:cs typeface="Gautami" pitchFamily="2"/>
              </a:rPr>
              <a:t>Many Is The Devil’s Detour!</a:t>
            </a:r>
            <a:endParaRPr lang="en-US" sz="3200" b="0" dirty="0">
              <a:solidFill>
                <a:schemeClr val="hlink"/>
              </a:solidFill>
              <a:latin typeface="BleachedLight" pitchFamily="82" charset="2"/>
              <a:cs typeface="Gautami" pitchFamily="2"/>
            </a:endParaRP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2709"/>
                                        </p:tgtEl>
                                        <p:attrNameLst>
                                          <p:attrName>style.visibility</p:attrName>
                                        </p:attrNameLst>
                                      </p:cBhvr>
                                      <p:to>
                                        <p:strVal val="visible"/>
                                      </p:to>
                                    </p:set>
                                    <p:animEffect transition="in" filter="fade">
                                      <p:cBhvr>
                                        <p:cTn id="7" dur="1000"/>
                                        <p:tgtEl>
                                          <p:spTgt spid="72709"/>
                                        </p:tgtEl>
                                      </p:cBhvr>
                                    </p:animEffect>
                                    <p:anim calcmode="lin" valueType="num">
                                      <p:cBhvr>
                                        <p:cTn id="8" dur="1000" fill="hold"/>
                                        <p:tgtEl>
                                          <p:spTgt spid="72709"/>
                                        </p:tgtEl>
                                        <p:attrNameLst>
                                          <p:attrName>ppt_x</p:attrName>
                                        </p:attrNameLst>
                                      </p:cBhvr>
                                      <p:tavLst>
                                        <p:tav tm="0">
                                          <p:val>
                                            <p:strVal val="#ppt_x"/>
                                          </p:val>
                                        </p:tav>
                                        <p:tav tm="100000">
                                          <p:val>
                                            <p:strVal val="#ppt_x"/>
                                          </p:val>
                                        </p:tav>
                                      </p:tavLst>
                                    </p:anim>
                                    <p:anim calcmode="lin" valueType="num">
                                      <p:cBhvr>
                                        <p:cTn id="9" dur="1000" fill="hold"/>
                                        <p:tgtEl>
                                          <p:spTgt spid="7270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3"/>
          <p:cNvSpPr>
            <a:spLocks noGrp="1"/>
          </p:cNvSpPr>
          <p:nvPr>
            <p:ph type="sldNum" sz="quarter" idx="12"/>
          </p:nvPr>
        </p:nvSpPr>
        <p:spPr/>
        <p:txBody>
          <a:bodyPr/>
          <a:lstStyle/>
          <a:p>
            <a:fld id="{DEE8A890-0BCC-415A-ACED-5C082A8E1279}" type="slidenum">
              <a:rPr lang="en-US"/>
              <a:pPr/>
              <a:t>6</a:t>
            </a:fld>
            <a:endParaRPr lang="en-US"/>
          </a:p>
        </p:txBody>
      </p:sp>
      <p:sp>
        <p:nvSpPr>
          <p:cNvPr id="73730" name="WordArt 2"/>
          <p:cNvSpPr>
            <a:spLocks noChangeArrowheads="1" noChangeShapeType="1" noTextEdit="1"/>
          </p:cNvSpPr>
          <p:nvPr/>
        </p:nvSpPr>
        <p:spPr bwMode="auto">
          <a:xfrm rot="-3025821">
            <a:off x="3136900" y="1025525"/>
            <a:ext cx="4371975" cy="3178175"/>
          </a:xfrm>
          <a:prstGeom prst="rect">
            <a:avLst/>
          </a:prstGeom>
        </p:spPr>
        <p:txBody>
          <a:bodyPr wrap="none" fromWordArt="1">
            <a:prstTxWarp prst="textCurveDown">
              <a:avLst>
                <a:gd name="adj" fmla="val 52630"/>
              </a:avLst>
            </a:prstTxWarp>
          </a:bodyPr>
          <a:lstStyle/>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The Race</a:t>
            </a:r>
          </a:p>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Set Before Us</a:t>
            </a:r>
          </a:p>
        </p:txBody>
      </p:sp>
      <p:sp>
        <p:nvSpPr>
          <p:cNvPr id="73731" name="Freeform 3"/>
          <p:cNvSpPr>
            <a:spLocks/>
          </p:cNvSpPr>
          <p:nvPr/>
        </p:nvSpPr>
        <p:spPr bwMode="auto">
          <a:xfrm>
            <a:off x="76200" y="152400"/>
            <a:ext cx="7518400" cy="5626100"/>
          </a:xfrm>
          <a:custGeom>
            <a:avLst/>
            <a:gdLst/>
            <a:ahLst/>
            <a:cxnLst>
              <a:cxn ang="0">
                <a:pos x="0" y="2392"/>
              </a:cxn>
              <a:cxn ang="0">
                <a:pos x="3024" y="1528"/>
              </a:cxn>
              <a:cxn ang="0">
                <a:pos x="4128" y="520"/>
              </a:cxn>
              <a:cxn ang="0">
                <a:pos x="3840" y="40"/>
              </a:cxn>
              <a:cxn ang="0">
                <a:pos x="4512" y="280"/>
              </a:cxn>
              <a:cxn ang="0">
                <a:pos x="4704" y="904"/>
              </a:cxn>
              <a:cxn ang="0">
                <a:pos x="4320" y="1960"/>
              </a:cxn>
              <a:cxn ang="0">
                <a:pos x="3648" y="2728"/>
              </a:cxn>
              <a:cxn ang="0">
                <a:pos x="1920" y="3544"/>
              </a:cxn>
            </a:cxnLst>
            <a:rect l="0" t="0" r="r" b="b"/>
            <a:pathLst>
              <a:path w="4736" h="3544">
                <a:moveTo>
                  <a:pt x="0" y="2392"/>
                </a:moveTo>
                <a:cubicBezTo>
                  <a:pt x="1168" y="2116"/>
                  <a:pt x="2336" y="1840"/>
                  <a:pt x="3024" y="1528"/>
                </a:cubicBezTo>
                <a:cubicBezTo>
                  <a:pt x="3712" y="1216"/>
                  <a:pt x="3992" y="768"/>
                  <a:pt x="4128" y="520"/>
                </a:cubicBezTo>
                <a:cubicBezTo>
                  <a:pt x="4264" y="272"/>
                  <a:pt x="3776" y="80"/>
                  <a:pt x="3840" y="40"/>
                </a:cubicBezTo>
                <a:cubicBezTo>
                  <a:pt x="3904" y="0"/>
                  <a:pt x="4368" y="136"/>
                  <a:pt x="4512" y="280"/>
                </a:cubicBezTo>
                <a:cubicBezTo>
                  <a:pt x="4656" y="424"/>
                  <a:pt x="4736" y="624"/>
                  <a:pt x="4704" y="904"/>
                </a:cubicBezTo>
                <a:cubicBezTo>
                  <a:pt x="4672" y="1184"/>
                  <a:pt x="4496" y="1656"/>
                  <a:pt x="4320" y="1960"/>
                </a:cubicBezTo>
                <a:cubicBezTo>
                  <a:pt x="4144" y="2264"/>
                  <a:pt x="4048" y="2464"/>
                  <a:pt x="3648" y="2728"/>
                </a:cubicBezTo>
                <a:cubicBezTo>
                  <a:pt x="3248" y="2992"/>
                  <a:pt x="2208" y="3408"/>
                  <a:pt x="1920" y="3544"/>
                </a:cubicBezTo>
              </a:path>
            </a:pathLst>
          </a:custGeom>
          <a:solidFill>
            <a:srgbClr val="FFFF00">
              <a:alpha val="23000"/>
            </a:srgbClr>
          </a:solidFill>
          <a:ln w="9525">
            <a:solidFill>
              <a:schemeClr val="tx1"/>
            </a:solidFill>
            <a:round/>
            <a:headEnd/>
            <a:tailEnd/>
          </a:ln>
          <a:effectLst/>
        </p:spPr>
        <p:txBody>
          <a:bodyPr/>
          <a:lstStyle/>
          <a:p>
            <a:endParaRPr lang="en-US"/>
          </a:p>
        </p:txBody>
      </p:sp>
      <p:sp useBgFill="1">
        <p:nvSpPr>
          <p:cNvPr id="73732" name="Freeform 4"/>
          <p:cNvSpPr>
            <a:spLocks/>
          </p:cNvSpPr>
          <p:nvPr/>
        </p:nvSpPr>
        <p:spPr bwMode="auto">
          <a:xfrm>
            <a:off x="0" y="3962400"/>
            <a:ext cx="3581400" cy="2895600"/>
          </a:xfrm>
          <a:custGeom>
            <a:avLst/>
            <a:gdLst/>
            <a:ahLst/>
            <a:cxnLst>
              <a:cxn ang="0">
                <a:pos x="0" y="0"/>
              </a:cxn>
              <a:cxn ang="0">
                <a:pos x="1152" y="480"/>
              </a:cxn>
              <a:cxn ang="0">
                <a:pos x="1680" y="1440"/>
              </a:cxn>
            </a:cxnLst>
            <a:rect l="0" t="0" r="r" b="b"/>
            <a:pathLst>
              <a:path w="1680" h="1440">
                <a:moveTo>
                  <a:pt x="0" y="0"/>
                </a:moveTo>
                <a:cubicBezTo>
                  <a:pt x="436" y="120"/>
                  <a:pt x="872" y="240"/>
                  <a:pt x="1152" y="480"/>
                </a:cubicBezTo>
                <a:cubicBezTo>
                  <a:pt x="1432" y="720"/>
                  <a:pt x="1592" y="1280"/>
                  <a:pt x="1680" y="1440"/>
                </a:cubicBezTo>
              </a:path>
            </a:pathLst>
          </a:custGeom>
          <a:ln w="50800">
            <a:solidFill>
              <a:schemeClr val="folHlink"/>
            </a:solidFill>
            <a:round/>
            <a:headEnd/>
            <a:tailEnd/>
          </a:ln>
          <a:effectLst/>
        </p:spPr>
        <p:txBody>
          <a:bodyPr/>
          <a:lstStyle/>
          <a:p>
            <a:endParaRPr lang="en-US"/>
          </a:p>
        </p:txBody>
      </p:sp>
      <p:sp>
        <p:nvSpPr>
          <p:cNvPr id="73733" name="Text Box 5"/>
          <p:cNvSpPr txBox="1">
            <a:spLocks noChangeArrowheads="1"/>
          </p:cNvSpPr>
          <p:nvPr/>
        </p:nvSpPr>
        <p:spPr bwMode="auto">
          <a:xfrm>
            <a:off x="-15875" y="4419600"/>
            <a:ext cx="1903413" cy="946150"/>
          </a:xfrm>
          <a:prstGeom prst="rect">
            <a:avLst/>
          </a:prstGeom>
          <a:noFill/>
          <a:ln w="9525">
            <a:noFill/>
            <a:miter lim="800000"/>
            <a:headEnd/>
            <a:tailEnd/>
          </a:ln>
          <a:effectLst/>
        </p:spPr>
        <p:txBody>
          <a:bodyPr wrap="none">
            <a:spAutoFit/>
          </a:bodyPr>
          <a:lstStyle/>
          <a:p>
            <a:r>
              <a:rPr lang="en-US" sz="2800"/>
              <a:t>Must Enter</a:t>
            </a:r>
          </a:p>
          <a:p>
            <a:r>
              <a:rPr lang="en-US" sz="2800"/>
              <a:t>2 Tim. 2:5</a:t>
            </a:r>
          </a:p>
        </p:txBody>
      </p:sp>
      <p:sp>
        <p:nvSpPr>
          <p:cNvPr id="73734" name="Text Box 6"/>
          <p:cNvSpPr txBox="1">
            <a:spLocks noChangeArrowheads="1"/>
          </p:cNvSpPr>
          <p:nvPr/>
        </p:nvSpPr>
        <p:spPr bwMode="auto">
          <a:xfrm>
            <a:off x="1352550" y="5943600"/>
            <a:ext cx="1952625" cy="946150"/>
          </a:xfrm>
          <a:prstGeom prst="rect">
            <a:avLst/>
          </a:prstGeom>
          <a:noFill/>
          <a:ln w="9525">
            <a:noFill/>
            <a:miter lim="800000"/>
            <a:headEnd/>
            <a:tailEnd/>
          </a:ln>
          <a:effectLst/>
        </p:spPr>
        <p:txBody>
          <a:bodyPr wrap="none">
            <a:spAutoFit/>
          </a:bodyPr>
          <a:lstStyle/>
          <a:p>
            <a:r>
              <a:rPr lang="en-US" sz="2800"/>
              <a:t>Must Run</a:t>
            </a:r>
          </a:p>
          <a:p>
            <a:r>
              <a:rPr lang="en-US" sz="2800"/>
              <a:t>1 Cor. 9:24ff</a:t>
            </a:r>
          </a:p>
        </p:txBody>
      </p:sp>
      <p:sp>
        <p:nvSpPr>
          <p:cNvPr id="73735" name="Line 7"/>
          <p:cNvSpPr>
            <a:spLocks noChangeShapeType="1"/>
          </p:cNvSpPr>
          <p:nvPr/>
        </p:nvSpPr>
        <p:spPr bwMode="auto">
          <a:xfrm flipV="1">
            <a:off x="228600" y="5181600"/>
            <a:ext cx="2362200" cy="1295400"/>
          </a:xfrm>
          <a:prstGeom prst="line">
            <a:avLst/>
          </a:prstGeom>
          <a:noFill/>
          <a:ln w="307975">
            <a:solidFill>
              <a:schemeClr val="tx1"/>
            </a:solidFill>
            <a:round/>
            <a:headEnd/>
            <a:tailEnd type="triangle" w="sm" len="sm"/>
          </a:ln>
          <a:effectLst/>
        </p:spPr>
        <p:txBody>
          <a:bodyPr/>
          <a:lstStyle/>
          <a:p>
            <a:endParaRPr lang="en-US"/>
          </a:p>
        </p:txBody>
      </p:sp>
      <p:sp>
        <p:nvSpPr>
          <p:cNvPr id="73736" name="Text Box 8"/>
          <p:cNvSpPr txBox="1">
            <a:spLocks noChangeArrowheads="1"/>
          </p:cNvSpPr>
          <p:nvPr/>
        </p:nvSpPr>
        <p:spPr bwMode="auto">
          <a:xfrm rot="-1747954">
            <a:off x="31750" y="5638800"/>
            <a:ext cx="2559050" cy="457200"/>
          </a:xfrm>
          <a:prstGeom prst="rect">
            <a:avLst/>
          </a:prstGeom>
          <a:noFill/>
          <a:ln w="9525">
            <a:noFill/>
            <a:miter lim="800000"/>
            <a:headEnd/>
            <a:tailEnd/>
          </a:ln>
          <a:effectLst/>
        </p:spPr>
        <p:txBody>
          <a:bodyPr wrap="none">
            <a:spAutoFit/>
          </a:bodyPr>
          <a:lstStyle/>
          <a:p>
            <a:r>
              <a:rPr lang="en-US">
                <a:solidFill>
                  <a:schemeClr val="bg1"/>
                </a:solidFill>
              </a:rPr>
              <a:t>H+B+R+C+BAP.</a:t>
            </a:r>
          </a:p>
        </p:txBody>
      </p:sp>
      <p:sp>
        <p:nvSpPr>
          <p:cNvPr id="73737" name="Freeform 9"/>
          <p:cNvSpPr>
            <a:spLocks/>
          </p:cNvSpPr>
          <p:nvPr/>
        </p:nvSpPr>
        <p:spPr bwMode="auto">
          <a:xfrm>
            <a:off x="4495800" y="5257800"/>
            <a:ext cx="1981200" cy="1600200"/>
          </a:xfrm>
          <a:custGeom>
            <a:avLst/>
            <a:gdLst/>
            <a:ahLst/>
            <a:cxnLst>
              <a:cxn ang="0">
                <a:pos x="0" y="0"/>
              </a:cxn>
              <a:cxn ang="0">
                <a:pos x="624" y="384"/>
              </a:cxn>
              <a:cxn ang="0">
                <a:pos x="960" y="912"/>
              </a:cxn>
            </a:cxnLst>
            <a:rect l="0" t="0" r="r" b="b"/>
            <a:pathLst>
              <a:path w="960" h="912">
                <a:moveTo>
                  <a:pt x="0" y="0"/>
                </a:moveTo>
                <a:cubicBezTo>
                  <a:pt x="232" y="116"/>
                  <a:pt x="464" y="232"/>
                  <a:pt x="624" y="384"/>
                </a:cubicBezTo>
                <a:cubicBezTo>
                  <a:pt x="784" y="536"/>
                  <a:pt x="904" y="824"/>
                  <a:pt x="960" y="912"/>
                </a:cubicBezTo>
              </a:path>
            </a:pathLst>
          </a:custGeom>
          <a:noFill/>
          <a:ln w="269875" cap="flat">
            <a:solidFill>
              <a:srgbClr val="CCFFCC"/>
            </a:solidFill>
            <a:prstDash val="sysDot"/>
            <a:round/>
            <a:headEnd/>
            <a:tailEnd type="triangle" w="med" len="med"/>
          </a:ln>
          <a:effectLst/>
        </p:spPr>
        <p:txBody>
          <a:bodyPr/>
          <a:lstStyle/>
          <a:p>
            <a:endParaRPr lang="en-US"/>
          </a:p>
        </p:txBody>
      </p:sp>
      <p:sp>
        <p:nvSpPr>
          <p:cNvPr id="73738" name="Oval 10"/>
          <p:cNvSpPr>
            <a:spLocks noChangeArrowheads="1"/>
          </p:cNvSpPr>
          <p:nvPr/>
        </p:nvSpPr>
        <p:spPr bwMode="auto">
          <a:xfrm>
            <a:off x="4419600" y="5029200"/>
            <a:ext cx="10668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a:solidFill>
                  <a:srgbClr val="000000"/>
                </a:solidFill>
              </a:rPr>
              <a:t>Detour</a:t>
            </a:r>
          </a:p>
        </p:txBody>
      </p:sp>
      <p:sp>
        <p:nvSpPr>
          <p:cNvPr id="73739" name="WordArt 11"/>
          <p:cNvSpPr>
            <a:spLocks noChangeArrowheads="1" noChangeShapeType="1" noTextEdit="1"/>
          </p:cNvSpPr>
          <p:nvPr/>
        </p:nvSpPr>
        <p:spPr bwMode="auto">
          <a:xfrm rot="2659282">
            <a:off x="4733925" y="5257800"/>
            <a:ext cx="2581275" cy="1447800"/>
          </a:xfrm>
          <a:prstGeom prst="rect">
            <a:avLst/>
          </a:prstGeom>
        </p:spPr>
        <p:txBody>
          <a:bodyPr spcFirstLastPara="1" wrap="none" fromWordArt="1">
            <a:prstTxWarp prst="textArchUp">
              <a:avLst>
                <a:gd name="adj" fmla="val 11902382"/>
              </a:avLst>
            </a:prstTxWarp>
          </a:bodyPr>
          <a:lstStyle/>
          <a:p>
            <a:pPr algn="ctr"/>
            <a:r>
              <a:rPr lang="en-US" sz="2800" kern="10" normalizeH="1">
                <a:ln w="9525">
                  <a:solidFill>
                    <a:srgbClr val="000000"/>
                  </a:solidFill>
                  <a:round/>
                  <a:headEnd/>
                  <a:tailEnd/>
                </a:ln>
                <a:solidFill>
                  <a:srgbClr val="FFFF99"/>
                </a:solidFill>
                <a:latin typeface="Arial Black"/>
              </a:rPr>
              <a:t>A More</a:t>
            </a:r>
          </a:p>
          <a:p>
            <a:pPr algn="ctr"/>
            <a:r>
              <a:rPr lang="en-US" sz="2800" kern="10" normalizeH="1">
                <a:ln w="9525">
                  <a:solidFill>
                    <a:srgbClr val="000000"/>
                  </a:solidFill>
                  <a:round/>
                  <a:headEnd/>
                  <a:tailEnd/>
                </a:ln>
                <a:solidFill>
                  <a:srgbClr val="FFFF99"/>
                </a:solidFill>
                <a:latin typeface="Arial Black"/>
              </a:rPr>
              <a:t>Popular Race</a:t>
            </a:r>
          </a:p>
        </p:txBody>
      </p:sp>
      <p:sp>
        <p:nvSpPr>
          <p:cNvPr id="73740" name="AutoShape 12"/>
          <p:cNvSpPr>
            <a:spLocks noChangeArrowheads="1"/>
          </p:cNvSpPr>
          <p:nvPr/>
        </p:nvSpPr>
        <p:spPr bwMode="auto">
          <a:xfrm>
            <a:off x="0" y="457200"/>
            <a:ext cx="4114800" cy="2286000"/>
          </a:xfrm>
          <a:prstGeom prst="cloudCallout">
            <a:avLst>
              <a:gd name="adj1" fmla="val 75079"/>
              <a:gd name="adj2" fmla="val 157222"/>
            </a:avLst>
          </a:prstGeom>
          <a:solidFill>
            <a:schemeClr val="accent1"/>
          </a:solidFill>
          <a:ln w="9525">
            <a:solidFill>
              <a:schemeClr val="tx1"/>
            </a:solidFill>
            <a:round/>
            <a:headEnd/>
            <a:tailEnd/>
          </a:ln>
          <a:effectLst/>
        </p:spPr>
        <p:txBody>
          <a:bodyPr/>
          <a:lstStyle/>
          <a:p>
            <a:pPr algn="ctr"/>
            <a:r>
              <a:rPr lang="en-US" sz="4800">
                <a:solidFill>
                  <a:srgbClr val="000000"/>
                </a:solidFill>
              </a:rPr>
              <a:t>DANIEL</a:t>
            </a:r>
          </a:p>
          <a:p>
            <a:pPr algn="ctr"/>
            <a:r>
              <a:rPr lang="en-US" sz="4400">
                <a:solidFill>
                  <a:srgbClr val="000000"/>
                </a:solidFill>
              </a:rPr>
              <a:t>1:4-8</a:t>
            </a:r>
          </a:p>
        </p:txBody>
      </p:sp>
      <p:sp>
        <p:nvSpPr>
          <p:cNvPr id="73741" name="AutoShape 13"/>
          <p:cNvSpPr>
            <a:spLocks noChangeArrowheads="1"/>
          </p:cNvSpPr>
          <p:nvPr/>
        </p:nvSpPr>
        <p:spPr bwMode="auto">
          <a:xfrm>
            <a:off x="4724400" y="838200"/>
            <a:ext cx="4114800" cy="2286000"/>
          </a:xfrm>
          <a:prstGeom prst="cloudCallout">
            <a:avLst>
              <a:gd name="adj1" fmla="val -37153"/>
              <a:gd name="adj2" fmla="val 134931"/>
            </a:avLst>
          </a:prstGeom>
          <a:solidFill>
            <a:schemeClr val="accent1"/>
          </a:solidFill>
          <a:ln w="9525">
            <a:solidFill>
              <a:schemeClr val="tx1"/>
            </a:solidFill>
            <a:round/>
            <a:headEnd/>
            <a:tailEnd/>
          </a:ln>
          <a:effectLst/>
        </p:spPr>
        <p:txBody>
          <a:bodyPr/>
          <a:lstStyle/>
          <a:p>
            <a:pPr algn="ctr"/>
            <a:r>
              <a:rPr lang="en-US" sz="4400">
                <a:solidFill>
                  <a:srgbClr val="000000"/>
                </a:solidFill>
              </a:rPr>
              <a:t>NOAH</a:t>
            </a:r>
          </a:p>
          <a:p>
            <a:pPr algn="ctr"/>
            <a:r>
              <a:rPr lang="en-US" sz="4400">
                <a:solidFill>
                  <a:srgbClr val="000000"/>
                </a:solidFill>
              </a:rPr>
              <a:t>2 Peter 2:5</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73741"/>
                                        </p:tgtEl>
                                        <p:attrNameLst>
                                          <p:attrName>style.visibility</p:attrName>
                                        </p:attrNameLst>
                                      </p:cBhvr>
                                      <p:to>
                                        <p:strVal val="visible"/>
                                      </p:to>
                                    </p:set>
                                    <p:animEffect transition="in" filter="fade">
                                      <p:cBhvr>
                                        <p:cTn id="7" dur="1000"/>
                                        <p:tgtEl>
                                          <p:spTgt spid="73741"/>
                                        </p:tgtEl>
                                      </p:cBhvr>
                                    </p:animEffect>
                                    <p:anim calcmode="lin" valueType="num">
                                      <p:cBhvr>
                                        <p:cTn id="8" dur="1000" fill="hold"/>
                                        <p:tgtEl>
                                          <p:spTgt spid="73741"/>
                                        </p:tgtEl>
                                        <p:attrNameLst>
                                          <p:attrName>ppt_x</p:attrName>
                                        </p:attrNameLst>
                                      </p:cBhvr>
                                      <p:tavLst>
                                        <p:tav tm="0">
                                          <p:val>
                                            <p:strVal val="#ppt_x"/>
                                          </p:val>
                                        </p:tav>
                                        <p:tav tm="100000">
                                          <p:val>
                                            <p:strVal val="#ppt_x"/>
                                          </p:val>
                                        </p:tav>
                                      </p:tavLst>
                                    </p:anim>
                                    <p:anim calcmode="lin" valueType="num">
                                      <p:cBhvr>
                                        <p:cTn id="9" dur="1000" fill="hold"/>
                                        <p:tgtEl>
                                          <p:spTgt spid="7374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4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5"/>
          <p:cNvSpPr>
            <a:spLocks noGrp="1"/>
          </p:cNvSpPr>
          <p:nvPr>
            <p:ph type="sldNum" sz="quarter" idx="12"/>
          </p:nvPr>
        </p:nvSpPr>
        <p:spPr/>
        <p:txBody>
          <a:bodyPr/>
          <a:lstStyle/>
          <a:p>
            <a:fld id="{FB323444-C1EE-4500-94DF-293FBF449203}" type="slidenum">
              <a:rPr lang="en-US"/>
              <a:pPr/>
              <a:t>7</a:t>
            </a:fld>
            <a:endParaRPr lang="en-US"/>
          </a:p>
        </p:txBody>
      </p:sp>
      <p:sp>
        <p:nvSpPr>
          <p:cNvPr id="74754" name="WordArt 2"/>
          <p:cNvSpPr>
            <a:spLocks noChangeArrowheads="1" noChangeShapeType="1" noTextEdit="1"/>
          </p:cNvSpPr>
          <p:nvPr/>
        </p:nvSpPr>
        <p:spPr bwMode="auto">
          <a:xfrm rot="-3025821">
            <a:off x="3136900" y="1025525"/>
            <a:ext cx="4371975" cy="3178175"/>
          </a:xfrm>
          <a:prstGeom prst="rect">
            <a:avLst/>
          </a:prstGeom>
        </p:spPr>
        <p:txBody>
          <a:bodyPr wrap="none" fromWordArt="1">
            <a:prstTxWarp prst="textCurveDown">
              <a:avLst>
                <a:gd name="adj" fmla="val 52630"/>
              </a:avLst>
            </a:prstTxWarp>
          </a:bodyPr>
          <a:lstStyle/>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The Race</a:t>
            </a:r>
          </a:p>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Set Before Us</a:t>
            </a:r>
          </a:p>
        </p:txBody>
      </p:sp>
      <p:sp>
        <p:nvSpPr>
          <p:cNvPr id="74755" name="Freeform 3"/>
          <p:cNvSpPr>
            <a:spLocks/>
          </p:cNvSpPr>
          <p:nvPr/>
        </p:nvSpPr>
        <p:spPr bwMode="auto">
          <a:xfrm>
            <a:off x="76200" y="152400"/>
            <a:ext cx="7518400" cy="5626100"/>
          </a:xfrm>
          <a:custGeom>
            <a:avLst/>
            <a:gdLst/>
            <a:ahLst/>
            <a:cxnLst>
              <a:cxn ang="0">
                <a:pos x="0" y="2392"/>
              </a:cxn>
              <a:cxn ang="0">
                <a:pos x="3024" y="1528"/>
              </a:cxn>
              <a:cxn ang="0">
                <a:pos x="4128" y="520"/>
              </a:cxn>
              <a:cxn ang="0">
                <a:pos x="3840" y="40"/>
              </a:cxn>
              <a:cxn ang="0">
                <a:pos x="4512" y="280"/>
              </a:cxn>
              <a:cxn ang="0">
                <a:pos x="4704" y="904"/>
              </a:cxn>
              <a:cxn ang="0">
                <a:pos x="4320" y="1960"/>
              </a:cxn>
              <a:cxn ang="0">
                <a:pos x="3648" y="2728"/>
              </a:cxn>
              <a:cxn ang="0">
                <a:pos x="1920" y="3544"/>
              </a:cxn>
            </a:cxnLst>
            <a:rect l="0" t="0" r="r" b="b"/>
            <a:pathLst>
              <a:path w="4736" h="3544">
                <a:moveTo>
                  <a:pt x="0" y="2392"/>
                </a:moveTo>
                <a:cubicBezTo>
                  <a:pt x="1168" y="2116"/>
                  <a:pt x="2336" y="1840"/>
                  <a:pt x="3024" y="1528"/>
                </a:cubicBezTo>
                <a:cubicBezTo>
                  <a:pt x="3712" y="1216"/>
                  <a:pt x="3992" y="768"/>
                  <a:pt x="4128" y="520"/>
                </a:cubicBezTo>
                <a:cubicBezTo>
                  <a:pt x="4264" y="272"/>
                  <a:pt x="3776" y="80"/>
                  <a:pt x="3840" y="40"/>
                </a:cubicBezTo>
                <a:cubicBezTo>
                  <a:pt x="3904" y="0"/>
                  <a:pt x="4368" y="136"/>
                  <a:pt x="4512" y="280"/>
                </a:cubicBezTo>
                <a:cubicBezTo>
                  <a:pt x="4656" y="424"/>
                  <a:pt x="4736" y="624"/>
                  <a:pt x="4704" y="904"/>
                </a:cubicBezTo>
                <a:cubicBezTo>
                  <a:pt x="4672" y="1184"/>
                  <a:pt x="4496" y="1656"/>
                  <a:pt x="4320" y="1960"/>
                </a:cubicBezTo>
                <a:cubicBezTo>
                  <a:pt x="4144" y="2264"/>
                  <a:pt x="4048" y="2464"/>
                  <a:pt x="3648" y="2728"/>
                </a:cubicBezTo>
                <a:cubicBezTo>
                  <a:pt x="3248" y="2992"/>
                  <a:pt x="2208" y="3408"/>
                  <a:pt x="1920" y="3544"/>
                </a:cubicBezTo>
              </a:path>
            </a:pathLst>
          </a:custGeom>
          <a:solidFill>
            <a:srgbClr val="FFFF00">
              <a:alpha val="23000"/>
            </a:srgbClr>
          </a:solidFill>
          <a:ln w="9525">
            <a:solidFill>
              <a:schemeClr val="tx1"/>
            </a:solidFill>
            <a:round/>
            <a:headEnd/>
            <a:tailEnd/>
          </a:ln>
          <a:effectLst/>
        </p:spPr>
        <p:txBody>
          <a:bodyPr/>
          <a:lstStyle/>
          <a:p>
            <a:endParaRPr lang="en-US"/>
          </a:p>
        </p:txBody>
      </p:sp>
      <p:sp useBgFill="1">
        <p:nvSpPr>
          <p:cNvPr id="74756" name="Freeform 4"/>
          <p:cNvSpPr>
            <a:spLocks/>
          </p:cNvSpPr>
          <p:nvPr/>
        </p:nvSpPr>
        <p:spPr bwMode="auto">
          <a:xfrm>
            <a:off x="0" y="3962400"/>
            <a:ext cx="3581400" cy="2895600"/>
          </a:xfrm>
          <a:custGeom>
            <a:avLst/>
            <a:gdLst/>
            <a:ahLst/>
            <a:cxnLst>
              <a:cxn ang="0">
                <a:pos x="0" y="0"/>
              </a:cxn>
              <a:cxn ang="0">
                <a:pos x="1152" y="480"/>
              </a:cxn>
              <a:cxn ang="0">
                <a:pos x="1680" y="1440"/>
              </a:cxn>
            </a:cxnLst>
            <a:rect l="0" t="0" r="r" b="b"/>
            <a:pathLst>
              <a:path w="1680" h="1440">
                <a:moveTo>
                  <a:pt x="0" y="0"/>
                </a:moveTo>
                <a:cubicBezTo>
                  <a:pt x="436" y="120"/>
                  <a:pt x="872" y="240"/>
                  <a:pt x="1152" y="480"/>
                </a:cubicBezTo>
                <a:cubicBezTo>
                  <a:pt x="1432" y="720"/>
                  <a:pt x="1592" y="1280"/>
                  <a:pt x="1680" y="1440"/>
                </a:cubicBezTo>
              </a:path>
            </a:pathLst>
          </a:custGeom>
          <a:ln w="50800">
            <a:solidFill>
              <a:schemeClr val="folHlink"/>
            </a:solidFill>
            <a:round/>
            <a:headEnd/>
            <a:tailEnd/>
          </a:ln>
          <a:effectLst/>
        </p:spPr>
        <p:txBody>
          <a:bodyPr/>
          <a:lstStyle/>
          <a:p>
            <a:endParaRPr lang="en-US"/>
          </a:p>
        </p:txBody>
      </p:sp>
      <p:sp>
        <p:nvSpPr>
          <p:cNvPr id="74757" name="Text Box 5"/>
          <p:cNvSpPr txBox="1">
            <a:spLocks noChangeArrowheads="1"/>
          </p:cNvSpPr>
          <p:nvPr/>
        </p:nvSpPr>
        <p:spPr bwMode="auto">
          <a:xfrm>
            <a:off x="-15875" y="4419600"/>
            <a:ext cx="1903413" cy="946150"/>
          </a:xfrm>
          <a:prstGeom prst="rect">
            <a:avLst/>
          </a:prstGeom>
          <a:noFill/>
          <a:ln w="9525">
            <a:noFill/>
            <a:miter lim="800000"/>
            <a:headEnd/>
            <a:tailEnd/>
          </a:ln>
          <a:effectLst/>
        </p:spPr>
        <p:txBody>
          <a:bodyPr wrap="none">
            <a:spAutoFit/>
          </a:bodyPr>
          <a:lstStyle/>
          <a:p>
            <a:r>
              <a:rPr lang="en-US" sz="2800"/>
              <a:t>Must Enter</a:t>
            </a:r>
          </a:p>
          <a:p>
            <a:r>
              <a:rPr lang="en-US" sz="2800"/>
              <a:t>2 Tim. 2:5</a:t>
            </a:r>
          </a:p>
        </p:txBody>
      </p:sp>
      <p:sp>
        <p:nvSpPr>
          <p:cNvPr id="74758" name="Text Box 6"/>
          <p:cNvSpPr txBox="1">
            <a:spLocks noChangeArrowheads="1"/>
          </p:cNvSpPr>
          <p:nvPr/>
        </p:nvSpPr>
        <p:spPr bwMode="auto">
          <a:xfrm>
            <a:off x="1352550" y="5943600"/>
            <a:ext cx="1952625" cy="946150"/>
          </a:xfrm>
          <a:prstGeom prst="rect">
            <a:avLst/>
          </a:prstGeom>
          <a:noFill/>
          <a:ln w="9525">
            <a:noFill/>
            <a:miter lim="800000"/>
            <a:headEnd/>
            <a:tailEnd/>
          </a:ln>
          <a:effectLst/>
        </p:spPr>
        <p:txBody>
          <a:bodyPr wrap="none">
            <a:spAutoFit/>
          </a:bodyPr>
          <a:lstStyle/>
          <a:p>
            <a:r>
              <a:rPr lang="en-US" sz="2800"/>
              <a:t>Must Run</a:t>
            </a:r>
          </a:p>
          <a:p>
            <a:r>
              <a:rPr lang="en-US" sz="2800"/>
              <a:t>1 Cor. 9:24ff</a:t>
            </a:r>
          </a:p>
        </p:txBody>
      </p:sp>
      <p:sp>
        <p:nvSpPr>
          <p:cNvPr id="74759" name="Line 7"/>
          <p:cNvSpPr>
            <a:spLocks noChangeShapeType="1"/>
          </p:cNvSpPr>
          <p:nvPr/>
        </p:nvSpPr>
        <p:spPr bwMode="auto">
          <a:xfrm flipV="1">
            <a:off x="228600" y="5181600"/>
            <a:ext cx="2362200" cy="1295400"/>
          </a:xfrm>
          <a:prstGeom prst="line">
            <a:avLst/>
          </a:prstGeom>
          <a:noFill/>
          <a:ln w="307975">
            <a:solidFill>
              <a:schemeClr val="tx1"/>
            </a:solidFill>
            <a:round/>
            <a:headEnd/>
            <a:tailEnd type="triangle" w="sm" len="sm"/>
          </a:ln>
          <a:effectLst/>
        </p:spPr>
        <p:txBody>
          <a:bodyPr/>
          <a:lstStyle/>
          <a:p>
            <a:endParaRPr lang="en-US"/>
          </a:p>
        </p:txBody>
      </p:sp>
      <p:sp>
        <p:nvSpPr>
          <p:cNvPr id="74760" name="Text Box 8"/>
          <p:cNvSpPr txBox="1">
            <a:spLocks noChangeArrowheads="1"/>
          </p:cNvSpPr>
          <p:nvPr/>
        </p:nvSpPr>
        <p:spPr bwMode="auto">
          <a:xfrm rot="-1747954">
            <a:off x="31750" y="5638800"/>
            <a:ext cx="2559050" cy="457200"/>
          </a:xfrm>
          <a:prstGeom prst="rect">
            <a:avLst/>
          </a:prstGeom>
          <a:noFill/>
          <a:ln w="9525">
            <a:noFill/>
            <a:miter lim="800000"/>
            <a:headEnd/>
            <a:tailEnd/>
          </a:ln>
          <a:effectLst/>
        </p:spPr>
        <p:txBody>
          <a:bodyPr wrap="none">
            <a:spAutoFit/>
          </a:bodyPr>
          <a:lstStyle/>
          <a:p>
            <a:r>
              <a:rPr lang="en-US">
                <a:solidFill>
                  <a:schemeClr val="bg1"/>
                </a:solidFill>
              </a:rPr>
              <a:t>H+B+R+C+BAP.</a:t>
            </a:r>
          </a:p>
        </p:txBody>
      </p:sp>
      <p:sp>
        <p:nvSpPr>
          <p:cNvPr id="74763" name="Freeform 11"/>
          <p:cNvSpPr>
            <a:spLocks/>
          </p:cNvSpPr>
          <p:nvPr/>
        </p:nvSpPr>
        <p:spPr bwMode="auto">
          <a:xfrm>
            <a:off x="4495800" y="5257800"/>
            <a:ext cx="1981200" cy="1600200"/>
          </a:xfrm>
          <a:custGeom>
            <a:avLst/>
            <a:gdLst/>
            <a:ahLst/>
            <a:cxnLst>
              <a:cxn ang="0">
                <a:pos x="0" y="0"/>
              </a:cxn>
              <a:cxn ang="0">
                <a:pos x="624" y="384"/>
              </a:cxn>
              <a:cxn ang="0">
                <a:pos x="960" y="912"/>
              </a:cxn>
            </a:cxnLst>
            <a:rect l="0" t="0" r="r" b="b"/>
            <a:pathLst>
              <a:path w="960" h="912">
                <a:moveTo>
                  <a:pt x="0" y="0"/>
                </a:moveTo>
                <a:cubicBezTo>
                  <a:pt x="232" y="116"/>
                  <a:pt x="464" y="232"/>
                  <a:pt x="624" y="384"/>
                </a:cubicBezTo>
                <a:cubicBezTo>
                  <a:pt x="784" y="536"/>
                  <a:pt x="904" y="824"/>
                  <a:pt x="960" y="912"/>
                </a:cubicBezTo>
              </a:path>
            </a:pathLst>
          </a:custGeom>
          <a:noFill/>
          <a:ln w="269875" cap="flat">
            <a:solidFill>
              <a:schemeClr val="tx1"/>
            </a:solidFill>
            <a:prstDash val="sysDot"/>
            <a:round/>
            <a:headEnd/>
            <a:tailEnd type="triangle" w="med" len="med"/>
          </a:ln>
          <a:effectLst/>
        </p:spPr>
        <p:txBody>
          <a:bodyPr/>
          <a:lstStyle/>
          <a:p>
            <a:endParaRPr lang="en-US"/>
          </a:p>
        </p:txBody>
      </p:sp>
      <p:sp>
        <p:nvSpPr>
          <p:cNvPr id="74764" name="Oval 12"/>
          <p:cNvSpPr>
            <a:spLocks noChangeArrowheads="1"/>
          </p:cNvSpPr>
          <p:nvPr/>
        </p:nvSpPr>
        <p:spPr bwMode="auto">
          <a:xfrm>
            <a:off x="4419600" y="5029200"/>
            <a:ext cx="10668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a:solidFill>
                  <a:srgbClr val="000000"/>
                </a:solidFill>
              </a:rPr>
              <a:t>Detour</a:t>
            </a:r>
          </a:p>
        </p:txBody>
      </p:sp>
      <p:sp>
        <p:nvSpPr>
          <p:cNvPr id="74765" name="WordArt 13"/>
          <p:cNvSpPr>
            <a:spLocks noChangeArrowheads="1" noChangeShapeType="1" noTextEdit="1"/>
          </p:cNvSpPr>
          <p:nvPr/>
        </p:nvSpPr>
        <p:spPr bwMode="auto">
          <a:xfrm rot="2659282">
            <a:off x="4733925" y="5257800"/>
            <a:ext cx="2581275" cy="1447800"/>
          </a:xfrm>
          <a:prstGeom prst="rect">
            <a:avLst/>
          </a:prstGeom>
        </p:spPr>
        <p:txBody>
          <a:bodyPr spcFirstLastPara="1" wrap="none" fromWordArt="1">
            <a:prstTxWarp prst="textArchUp">
              <a:avLst>
                <a:gd name="adj" fmla="val 11902382"/>
              </a:avLst>
            </a:prstTxWarp>
          </a:bodyPr>
          <a:lstStyle/>
          <a:p>
            <a:pPr algn="ctr"/>
            <a:r>
              <a:rPr lang="en-US" sz="2800" kern="10" normalizeH="1" dirty="0">
                <a:ln w="9525">
                  <a:solidFill>
                    <a:srgbClr val="000000"/>
                  </a:solidFill>
                  <a:round/>
                  <a:headEnd/>
                  <a:tailEnd/>
                </a:ln>
                <a:solidFill>
                  <a:srgbClr val="FFFF99"/>
                </a:solidFill>
                <a:latin typeface="Arial Black"/>
              </a:rPr>
              <a:t>A More</a:t>
            </a:r>
          </a:p>
          <a:p>
            <a:pPr algn="ctr"/>
            <a:r>
              <a:rPr lang="en-US" sz="2800" kern="10" normalizeH="1" dirty="0">
                <a:ln w="9525">
                  <a:solidFill>
                    <a:srgbClr val="000000"/>
                  </a:solidFill>
                  <a:round/>
                  <a:headEnd/>
                  <a:tailEnd/>
                </a:ln>
                <a:solidFill>
                  <a:srgbClr val="FFFF99"/>
                </a:solidFill>
                <a:latin typeface="Arial Black"/>
              </a:rPr>
              <a:t>Popular Race</a:t>
            </a:r>
          </a:p>
        </p:txBody>
      </p:sp>
      <p:sp>
        <p:nvSpPr>
          <p:cNvPr id="74766" name="Freeform 14"/>
          <p:cNvSpPr>
            <a:spLocks/>
          </p:cNvSpPr>
          <p:nvPr/>
        </p:nvSpPr>
        <p:spPr bwMode="auto">
          <a:xfrm>
            <a:off x="6210300" y="4419600"/>
            <a:ext cx="3086100" cy="1588"/>
          </a:xfrm>
          <a:custGeom>
            <a:avLst/>
            <a:gdLst/>
            <a:ahLst/>
            <a:cxnLst>
              <a:cxn ang="0">
                <a:pos x="0" y="0"/>
              </a:cxn>
              <a:cxn ang="0">
                <a:pos x="1632" y="0"/>
              </a:cxn>
              <a:cxn ang="0">
                <a:pos x="1872" y="0"/>
              </a:cxn>
            </a:cxnLst>
            <a:rect l="0" t="0" r="r" b="b"/>
            <a:pathLst>
              <a:path w="1944" h="1">
                <a:moveTo>
                  <a:pt x="0" y="0"/>
                </a:moveTo>
                <a:cubicBezTo>
                  <a:pt x="660" y="0"/>
                  <a:pt x="1320" y="0"/>
                  <a:pt x="1632" y="0"/>
                </a:cubicBezTo>
                <a:cubicBezTo>
                  <a:pt x="1944" y="0"/>
                  <a:pt x="1908" y="0"/>
                  <a:pt x="1872" y="0"/>
                </a:cubicBezTo>
              </a:path>
            </a:pathLst>
          </a:custGeom>
          <a:noFill/>
          <a:ln w="228600" cap="flat">
            <a:solidFill>
              <a:srgbClr val="CCFFCC"/>
            </a:solidFill>
            <a:prstDash val="sysDot"/>
            <a:round/>
            <a:headEnd/>
            <a:tailEnd type="triangle" w="med" len="med"/>
          </a:ln>
          <a:effectLst/>
        </p:spPr>
        <p:txBody>
          <a:bodyPr/>
          <a:lstStyle/>
          <a:p>
            <a:endParaRPr lang="en-US"/>
          </a:p>
        </p:txBody>
      </p:sp>
      <p:sp>
        <p:nvSpPr>
          <p:cNvPr id="74767" name="Oval 15"/>
          <p:cNvSpPr>
            <a:spLocks noChangeArrowheads="1"/>
          </p:cNvSpPr>
          <p:nvPr/>
        </p:nvSpPr>
        <p:spPr bwMode="auto">
          <a:xfrm>
            <a:off x="6019800" y="4114800"/>
            <a:ext cx="10668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a:solidFill>
                  <a:srgbClr val="000000"/>
                </a:solidFill>
              </a:rPr>
              <a:t>Detour</a:t>
            </a:r>
          </a:p>
        </p:txBody>
      </p:sp>
      <p:sp>
        <p:nvSpPr>
          <p:cNvPr id="74768" name="WordArt 16"/>
          <p:cNvSpPr>
            <a:spLocks noChangeArrowheads="1" noChangeShapeType="1" noTextEdit="1"/>
          </p:cNvSpPr>
          <p:nvPr/>
        </p:nvSpPr>
        <p:spPr bwMode="auto">
          <a:xfrm>
            <a:off x="6934200" y="4572000"/>
            <a:ext cx="2181225" cy="495300"/>
          </a:xfrm>
          <a:prstGeom prst="rect">
            <a:avLst/>
          </a:prstGeom>
        </p:spPr>
        <p:txBody>
          <a:bodyPr wrap="none" fromWordArt="1">
            <a:prstTxWarp prst="textPlain">
              <a:avLst>
                <a:gd name="adj" fmla="val 50000"/>
              </a:avLst>
            </a:prstTxWarp>
          </a:bodyPr>
          <a:lstStyle/>
          <a:p>
            <a:pPr algn="ctr"/>
            <a:r>
              <a:rPr lang="en-US" sz="1600" kern="10" dirty="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Easier Race</a:t>
            </a:r>
          </a:p>
        </p:txBody>
      </p:sp>
      <p:sp>
        <p:nvSpPr>
          <p:cNvPr id="74770" name="AutoShape 18"/>
          <p:cNvSpPr>
            <a:spLocks noChangeArrowheads="1"/>
          </p:cNvSpPr>
          <p:nvPr/>
        </p:nvSpPr>
        <p:spPr bwMode="auto">
          <a:xfrm>
            <a:off x="152400" y="0"/>
            <a:ext cx="5029200" cy="3581400"/>
          </a:xfrm>
          <a:prstGeom prst="cloudCallout">
            <a:avLst>
              <a:gd name="adj1" fmla="val 97792"/>
              <a:gd name="adj2" fmla="val -21778"/>
            </a:avLst>
          </a:prstGeom>
          <a:solidFill>
            <a:schemeClr val="accent1">
              <a:alpha val="89999"/>
            </a:schemeClr>
          </a:solidFill>
          <a:ln w="9525">
            <a:solidFill>
              <a:schemeClr val="tx1"/>
            </a:solidFill>
            <a:round/>
            <a:headEnd/>
            <a:tailEnd/>
          </a:ln>
          <a:effectLst/>
        </p:spPr>
        <p:txBody>
          <a:bodyPr/>
          <a:lstStyle/>
          <a:p>
            <a:pPr algn="ctr"/>
            <a:r>
              <a:rPr lang="en-US" sz="2800"/>
              <a:t>ABRAHAM:</a:t>
            </a:r>
          </a:p>
          <a:p>
            <a:pPr algn="ctr"/>
            <a:r>
              <a:rPr lang="en-US" sz="2800" i="1"/>
              <a:t>What about moving to a place without knowing where you were going?</a:t>
            </a:r>
          </a:p>
          <a:p>
            <a:pPr algn="ctr"/>
            <a:r>
              <a:rPr lang="en-US" sz="2800"/>
              <a:t>Hebrews 11:8, 9</a:t>
            </a:r>
          </a:p>
        </p:txBody>
      </p:sp>
      <p:sp>
        <p:nvSpPr>
          <p:cNvPr id="74771" name="AutoShape 19"/>
          <p:cNvSpPr>
            <a:spLocks noChangeArrowheads="1"/>
          </p:cNvSpPr>
          <p:nvPr/>
        </p:nvSpPr>
        <p:spPr bwMode="auto">
          <a:xfrm>
            <a:off x="-152400" y="3505200"/>
            <a:ext cx="5334000" cy="3200400"/>
          </a:xfrm>
          <a:prstGeom prst="cloudCallout">
            <a:avLst>
              <a:gd name="adj1" fmla="val 95188"/>
              <a:gd name="adj2" fmla="val -128590"/>
            </a:avLst>
          </a:prstGeom>
          <a:solidFill>
            <a:schemeClr val="accent1">
              <a:alpha val="80000"/>
            </a:schemeClr>
          </a:solidFill>
          <a:ln w="9525">
            <a:solidFill>
              <a:schemeClr val="tx1"/>
            </a:solidFill>
            <a:round/>
            <a:headEnd/>
            <a:tailEnd/>
          </a:ln>
          <a:effectLst>
            <a:outerShdw dist="107763" dir="8100000" algn="ctr" rotWithShape="0">
              <a:schemeClr val="bg2">
                <a:alpha val="50000"/>
              </a:schemeClr>
            </a:outerShdw>
          </a:effectLst>
        </p:spPr>
        <p:txBody>
          <a:bodyPr/>
          <a:lstStyle/>
          <a:p>
            <a:pPr algn="ctr"/>
            <a:r>
              <a:rPr lang="en-US" sz="3200" dirty="0"/>
              <a:t>NOAH:</a:t>
            </a:r>
          </a:p>
          <a:p>
            <a:pPr algn="ctr"/>
            <a:r>
              <a:rPr lang="en-US" sz="3200" dirty="0"/>
              <a:t>What if you must build </a:t>
            </a:r>
            <a:r>
              <a:rPr lang="en-US" sz="3200" dirty="0" smtClean="0"/>
              <a:t>an ark </a:t>
            </a:r>
            <a:r>
              <a:rPr lang="en-US" sz="3200" dirty="0"/>
              <a:t>to be saved?</a:t>
            </a:r>
          </a:p>
          <a:p>
            <a:pPr algn="ctr"/>
            <a:r>
              <a:rPr lang="en-US" sz="3200" dirty="0"/>
              <a:t>Hebrews 11:7</a:t>
            </a:r>
          </a:p>
        </p:txBody>
      </p:sp>
      <p:pic>
        <p:nvPicPr>
          <p:cNvPr id="58370" name="Picture 2" descr="http://downloads.clipart.com/21772642.png?t=1219533355&amp;h=2345fe53e01cefe2faec59ad0e5b3b3a&amp;u=stevenjwallace"/>
          <p:cNvPicPr>
            <a:picLocks noChangeAspect="1" noChangeArrowheads="1"/>
          </p:cNvPicPr>
          <p:nvPr/>
        </p:nvPicPr>
        <p:blipFill>
          <a:blip r:embed="rId4"/>
          <a:srcRect/>
          <a:stretch>
            <a:fillRect/>
          </a:stretch>
        </p:blipFill>
        <p:spPr bwMode="auto">
          <a:xfrm flipH="1">
            <a:off x="6172200" y="-285750"/>
            <a:ext cx="3413125" cy="7143750"/>
          </a:xfrm>
          <a:prstGeom prst="rect">
            <a:avLst/>
          </a:prstGeom>
          <a:noFill/>
        </p:spPr>
      </p:pic>
      <p:sp>
        <p:nvSpPr>
          <p:cNvPr id="74769" name="AutoShape 17"/>
          <p:cNvSpPr>
            <a:spLocks noChangeArrowheads="1"/>
          </p:cNvSpPr>
          <p:nvPr/>
        </p:nvSpPr>
        <p:spPr bwMode="auto">
          <a:xfrm>
            <a:off x="4724400" y="3733800"/>
            <a:ext cx="4191000" cy="3124200"/>
          </a:xfrm>
          <a:prstGeom prst="cloudCallout">
            <a:avLst>
              <a:gd name="adj1" fmla="val 18245"/>
              <a:gd name="adj2" fmla="val -137586"/>
            </a:avLst>
          </a:prstGeom>
          <a:solidFill>
            <a:schemeClr val="accent1">
              <a:alpha val="80000"/>
            </a:schemeClr>
          </a:solidFill>
          <a:ln w="9525">
            <a:solidFill>
              <a:schemeClr val="tx1"/>
            </a:solidFill>
            <a:round/>
            <a:headEnd/>
            <a:tailEnd/>
          </a:ln>
          <a:effectLst/>
        </p:spPr>
        <p:txBody>
          <a:bodyPr/>
          <a:lstStyle/>
          <a:p>
            <a:pPr algn="ctr"/>
            <a:r>
              <a:rPr lang="en-US" sz="2800" dirty="0"/>
              <a:t>ABRAHAM:</a:t>
            </a:r>
          </a:p>
          <a:p>
            <a:pPr algn="ctr"/>
            <a:r>
              <a:rPr lang="en-US" sz="2800" i="1" dirty="0"/>
              <a:t>Ever been asked to slay your own son?</a:t>
            </a:r>
          </a:p>
          <a:p>
            <a:pPr algn="ctr"/>
            <a:r>
              <a:rPr lang="en-US" sz="2800" dirty="0"/>
              <a:t>Hebrews 11:17-19</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74767"/>
                                        </p:tgtEl>
                                        <p:attrNameLst>
                                          <p:attrName>style.visibility</p:attrName>
                                        </p:attrNameLst>
                                      </p:cBhvr>
                                      <p:to>
                                        <p:strVal val="visible"/>
                                      </p:to>
                                    </p:set>
                                    <p:animEffect transition="in" filter="wedge">
                                      <p:cBhvr>
                                        <p:cTn id="7" dur="2000"/>
                                        <p:tgtEl>
                                          <p:spTgt spid="74767"/>
                                        </p:tgtEl>
                                      </p:cBhvr>
                                    </p:animEffect>
                                  </p:childTnLst>
                                </p:cTn>
                              </p:par>
                              <p:par>
                                <p:cTn id="8" presetID="2" presetClass="entr" presetSubtype="8" fill="hold" grpId="0" nodeType="withEffect">
                                  <p:stCondLst>
                                    <p:cond delay="0"/>
                                  </p:stCondLst>
                                  <p:childTnLst>
                                    <p:set>
                                      <p:cBhvr>
                                        <p:cTn id="9" dur="1" fill="hold">
                                          <p:stCondLst>
                                            <p:cond delay="0"/>
                                          </p:stCondLst>
                                        </p:cTn>
                                        <p:tgtEl>
                                          <p:spTgt spid="74766"/>
                                        </p:tgtEl>
                                        <p:attrNameLst>
                                          <p:attrName>style.visibility</p:attrName>
                                        </p:attrNameLst>
                                      </p:cBhvr>
                                      <p:to>
                                        <p:strVal val="visible"/>
                                      </p:to>
                                    </p:set>
                                    <p:anim calcmode="lin" valueType="num">
                                      <p:cBhvr additive="base">
                                        <p:cTn id="10" dur="500" fill="hold"/>
                                        <p:tgtEl>
                                          <p:spTgt spid="74766"/>
                                        </p:tgtEl>
                                        <p:attrNameLst>
                                          <p:attrName>ppt_x</p:attrName>
                                        </p:attrNameLst>
                                      </p:cBhvr>
                                      <p:tavLst>
                                        <p:tav tm="0">
                                          <p:val>
                                            <p:strVal val="0-#ppt_w/2"/>
                                          </p:val>
                                        </p:tav>
                                        <p:tav tm="100000">
                                          <p:val>
                                            <p:strVal val="#ppt_x"/>
                                          </p:val>
                                        </p:tav>
                                      </p:tavLst>
                                    </p:anim>
                                    <p:anim calcmode="lin" valueType="num">
                                      <p:cBhvr additive="base">
                                        <p:cTn id="11" dur="500" fill="hold"/>
                                        <p:tgtEl>
                                          <p:spTgt spid="74766"/>
                                        </p:tgtEl>
                                        <p:attrNameLst>
                                          <p:attrName>ppt_y</p:attrName>
                                        </p:attrNameLst>
                                      </p:cBhvr>
                                      <p:tavLst>
                                        <p:tav tm="0">
                                          <p:val>
                                            <p:strVal val="#ppt_y"/>
                                          </p:val>
                                        </p:tav>
                                        <p:tav tm="100000">
                                          <p:val>
                                            <p:strVal val="#ppt_y"/>
                                          </p:val>
                                        </p:tav>
                                      </p:tavLst>
                                    </p:anim>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74768"/>
                                        </p:tgtEl>
                                        <p:attrNameLst>
                                          <p:attrName>style.visibility</p:attrName>
                                        </p:attrNameLst>
                                      </p:cBhvr>
                                      <p:to>
                                        <p:strVal val="visible"/>
                                      </p:to>
                                    </p:set>
                                    <p:animEffect transition="in" filter="fade">
                                      <p:cBhvr>
                                        <p:cTn id="15" dur="2000"/>
                                        <p:tgtEl>
                                          <p:spTgt spid="7476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8370"/>
                                        </p:tgtEl>
                                        <p:attrNameLst>
                                          <p:attrName>style.visibility</p:attrName>
                                        </p:attrNameLst>
                                      </p:cBhvr>
                                      <p:to>
                                        <p:strVal val="visible"/>
                                      </p:to>
                                    </p:set>
                                    <p:animEffect transition="in" filter="fade">
                                      <p:cBhvr>
                                        <p:cTn id="20" dur="2000"/>
                                        <p:tgtEl>
                                          <p:spTgt spid="58370"/>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4770"/>
                                        </p:tgtEl>
                                        <p:attrNameLst>
                                          <p:attrName>style.visibility</p:attrName>
                                        </p:attrNameLst>
                                      </p:cBhvr>
                                      <p:to>
                                        <p:strVal val="visible"/>
                                      </p:to>
                                    </p:set>
                                    <p:animEffect transition="in" filter="fade">
                                      <p:cBhvr>
                                        <p:cTn id="23" dur="2000"/>
                                        <p:tgtEl>
                                          <p:spTgt spid="74770"/>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74769"/>
                                        </p:tgtEl>
                                        <p:attrNameLst>
                                          <p:attrName>style.visibility</p:attrName>
                                        </p:attrNameLst>
                                      </p:cBhvr>
                                      <p:to>
                                        <p:strVal val="visible"/>
                                      </p:to>
                                    </p:set>
                                    <p:animEffect transition="in" filter="circle(in)">
                                      <p:cBhvr>
                                        <p:cTn id="28" dur="2000"/>
                                        <p:tgtEl>
                                          <p:spTgt spid="74769"/>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74771"/>
                                        </p:tgtEl>
                                        <p:attrNameLst>
                                          <p:attrName>style.visibility</p:attrName>
                                        </p:attrNameLst>
                                      </p:cBhvr>
                                      <p:to>
                                        <p:strVal val="visible"/>
                                      </p:to>
                                    </p:set>
                                    <p:animEffect transition="in" filter="dissolve">
                                      <p:cBhvr>
                                        <p:cTn id="33" dur="2000"/>
                                        <p:tgtEl>
                                          <p:spTgt spid="74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66" grpId="0" animBg="1"/>
      <p:bldP spid="74767" grpId="0" animBg="1"/>
      <p:bldP spid="74768" grpId="0" animBg="1"/>
      <p:bldP spid="74770" grpId="0" animBg="1"/>
      <p:bldP spid="74771" grpId="0" animBg="1"/>
      <p:bldP spid="7476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07986A1-8078-49AA-A3F4-52F8BACBB4AB}" type="slidenum">
              <a:rPr lang="en-US"/>
              <a:pPr/>
              <a:t>8</a:t>
            </a:fld>
            <a:endParaRPr lang="en-US"/>
          </a:p>
        </p:txBody>
      </p:sp>
      <p:sp>
        <p:nvSpPr>
          <p:cNvPr id="78850" name="Rectangle 2"/>
          <p:cNvSpPr>
            <a:spLocks noGrp="1" noChangeArrowheads="1"/>
          </p:cNvSpPr>
          <p:nvPr>
            <p:ph type="title"/>
          </p:nvPr>
        </p:nvSpPr>
        <p:spPr>
          <a:xfrm>
            <a:off x="304800" y="381000"/>
            <a:ext cx="5257800" cy="1258887"/>
          </a:xfrm>
        </p:spPr>
        <p:txBody>
          <a:bodyPr/>
          <a:lstStyle/>
          <a:p>
            <a:r>
              <a:rPr lang="en-US" sz="4800" dirty="0">
                <a:solidFill>
                  <a:schemeClr val="accent2">
                    <a:lumMod val="50000"/>
                  </a:schemeClr>
                </a:solidFill>
                <a:effectLst>
                  <a:outerShdw blurRad="38100" dist="38100" dir="2700000" algn="tl">
                    <a:srgbClr val="C0C0C0"/>
                  </a:outerShdw>
                </a:effectLst>
                <a:latin typeface="BleachedLight" pitchFamily="82" charset="2"/>
              </a:rPr>
              <a:t>What If God Had </a:t>
            </a:r>
            <a:r>
              <a:rPr lang="en-US" sz="4800" dirty="0" smtClean="0">
                <a:solidFill>
                  <a:schemeClr val="accent2">
                    <a:lumMod val="50000"/>
                  </a:schemeClr>
                </a:solidFill>
                <a:effectLst>
                  <a:outerShdw blurRad="38100" dist="38100" dir="2700000" algn="tl">
                    <a:srgbClr val="C0C0C0"/>
                  </a:outerShdw>
                </a:effectLst>
                <a:latin typeface="BleachedLight" pitchFamily="82" charset="2"/>
              </a:rPr>
              <a:t>Asked YOU!</a:t>
            </a:r>
            <a:endParaRPr lang="en-US" sz="5400" dirty="0">
              <a:solidFill>
                <a:schemeClr val="accent2">
                  <a:lumMod val="50000"/>
                </a:schemeClr>
              </a:solidFill>
              <a:effectLst>
                <a:outerShdw blurRad="38100" dist="38100" dir="2700000" algn="tl">
                  <a:srgbClr val="C0C0C0"/>
                </a:outerShdw>
              </a:effectLst>
              <a:latin typeface="BleachedLight" pitchFamily="82" charset="2"/>
            </a:endParaRPr>
          </a:p>
        </p:txBody>
      </p:sp>
      <p:sp>
        <p:nvSpPr>
          <p:cNvPr id="78851" name="Rectangle 3"/>
          <p:cNvSpPr>
            <a:spLocks noGrp="1" noChangeArrowheads="1"/>
          </p:cNvSpPr>
          <p:nvPr>
            <p:ph type="body" idx="1"/>
          </p:nvPr>
        </p:nvSpPr>
        <p:spPr>
          <a:xfrm>
            <a:off x="457200" y="1600200"/>
            <a:ext cx="8229600" cy="5257800"/>
          </a:xfrm>
        </p:spPr>
        <p:txBody>
          <a:bodyPr/>
          <a:lstStyle/>
          <a:p>
            <a:r>
              <a:rPr lang="en-US" dirty="0">
                <a:effectLst>
                  <a:outerShdw blurRad="38100" dist="38100" dir="2700000" algn="tl">
                    <a:srgbClr val="C0C0C0"/>
                  </a:outerShdw>
                </a:effectLst>
              </a:rPr>
              <a:t>to build an ark to be </a:t>
            </a:r>
            <a:r>
              <a:rPr lang="en-US" dirty="0" smtClean="0">
                <a:effectLst>
                  <a:outerShdw blurRad="38100" dist="38100" dir="2700000" algn="tl">
                    <a:srgbClr val="C0C0C0"/>
                  </a:outerShdw>
                </a:effectLst>
              </a:rPr>
              <a:t/>
            </a:r>
            <a:br>
              <a:rPr lang="en-US" dirty="0" smtClean="0">
                <a:effectLst>
                  <a:outerShdw blurRad="38100" dist="38100" dir="2700000" algn="tl">
                    <a:srgbClr val="C0C0C0"/>
                  </a:outerShdw>
                </a:effectLst>
              </a:rPr>
            </a:br>
            <a:r>
              <a:rPr lang="en-US" dirty="0" smtClean="0">
                <a:effectLst>
                  <a:outerShdw blurRad="38100" dist="38100" dir="2700000" algn="tl">
                    <a:srgbClr val="C0C0C0"/>
                  </a:outerShdw>
                </a:effectLst>
              </a:rPr>
              <a:t>saved</a:t>
            </a:r>
            <a:r>
              <a:rPr lang="en-US" dirty="0">
                <a:effectLst>
                  <a:outerShdw blurRad="38100" dist="38100" dir="2700000" algn="tl">
                    <a:srgbClr val="C0C0C0"/>
                  </a:outerShdw>
                </a:effectLst>
              </a:rPr>
              <a:t>?</a:t>
            </a:r>
          </a:p>
          <a:p>
            <a:r>
              <a:rPr lang="en-US" dirty="0">
                <a:effectLst>
                  <a:outerShdw blurRad="38100" dist="38100" dir="2700000" algn="tl">
                    <a:srgbClr val="C0C0C0"/>
                  </a:outerShdw>
                </a:effectLst>
              </a:rPr>
              <a:t>to build an ark 1 ½ football fields long to be saved?</a:t>
            </a:r>
          </a:p>
          <a:p>
            <a:r>
              <a:rPr lang="en-US" dirty="0">
                <a:effectLst>
                  <a:outerShdw blurRad="38100" dist="38100" dir="2700000" algn="tl">
                    <a:srgbClr val="C0C0C0"/>
                  </a:outerShdw>
                </a:effectLst>
              </a:rPr>
              <a:t>to build an ark 1 ½ football fields long, 75 feet wide and 4 ½ stories tall to be saved (Gen. 6:13-15)?</a:t>
            </a:r>
          </a:p>
          <a:p>
            <a:pPr lvl="1"/>
            <a:r>
              <a:rPr lang="en-US" dirty="0">
                <a:effectLst>
                  <a:outerShdw blurRad="38100" dist="38100" dir="2700000" algn="tl">
                    <a:srgbClr val="C0C0C0"/>
                  </a:outerShdw>
                </a:effectLst>
              </a:rPr>
              <a:t>would you have been saved?</a:t>
            </a:r>
          </a:p>
          <a:p>
            <a:pPr lvl="1"/>
            <a:r>
              <a:rPr lang="en-US" dirty="0">
                <a:effectLst>
                  <a:outerShdw blurRad="38100" dist="38100" dir="2700000" algn="tl">
                    <a:srgbClr val="C0C0C0"/>
                  </a:outerShdw>
                </a:effectLst>
              </a:rPr>
              <a:t>would your family have been saved?</a:t>
            </a:r>
          </a:p>
          <a:p>
            <a:pPr lvl="1"/>
            <a:r>
              <a:rPr lang="en-US" dirty="0">
                <a:effectLst>
                  <a:outerShdw blurRad="38100" dist="38100" dir="2700000" algn="tl">
                    <a:srgbClr val="C0C0C0"/>
                  </a:outerShdw>
                </a:effectLst>
              </a:rPr>
              <a:t>would humanity </a:t>
            </a:r>
            <a:r>
              <a:rPr lang="en-US" dirty="0" smtClean="0">
                <a:effectLst>
                  <a:outerShdw blurRad="38100" dist="38100" dir="2700000" algn="tl">
                    <a:srgbClr val="C0C0C0"/>
                  </a:outerShdw>
                </a:effectLst>
              </a:rPr>
              <a:t>have been </a:t>
            </a:r>
            <a:r>
              <a:rPr lang="en-US" dirty="0">
                <a:effectLst>
                  <a:outerShdw blurRad="38100" dist="38100" dir="2700000" algn="tl">
                    <a:srgbClr val="C0C0C0"/>
                  </a:outerShdw>
                </a:effectLst>
              </a:rPr>
              <a:t>saved?</a:t>
            </a:r>
          </a:p>
        </p:txBody>
      </p:sp>
      <p:pic>
        <p:nvPicPr>
          <p:cNvPr id="56322" name="Picture 2" descr="http://downloads.clipart.com/25339199.png?t=1219533728&amp;h=aa91ac536d864bfb52ac93a5c37050ca&amp;u=stevenjwallace"/>
          <p:cNvPicPr>
            <a:picLocks noChangeAspect="1" noChangeArrowheads="1"/>
          </p:cNvPicPr>
          <p:nvPr/>
        </p:nvPicPr>
        <p:blipFill>
          <a:blip r:embed="rId4"/>
          <a:srcRect/>
          <a:stretch>
            <a:fillRect/>
          </a:stretch>
        </p:blipFill>
        <p:spPr bwMode="auto">
          <a:xfrm>
            <a:off x="5635520" y="152400"/>
            <a:ext cx="3365606" cy="2438400"/>
          </a:xfrm>
          <a:prstGeom prst="rect">
            <a:avLst/>
          </a:prstGeom>
          <a:ln>
            <a:noFill/>
          </a:ln>
          <a:effectLst>
            <a:outerShdw blurRad="190500" algn="tl" rotWithShape="0">
              <a:srgbClr val="000000">
                <a:alpha val="70000"/>
              </a:srgbClr>
            </a:outerShdw>
          </a:effectLst>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anim calcmode="lin" valueType="num">
                                      <p:cBhvr>
                                        <p:cTn id="7" dur="500" fill="hold"/>
                                        <p:tgtEl>
                                          <p:spTgt spid="7885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885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78851">
                                            <p:txEl>
                                              <p:pRg st="1" end="1"/>
                                            </p:txEl>
                                          </p:spTgt>
                                        </p:tgtEl>
                                        <p:attrNameLst>
                                          <p:attrName>style.visibility</p:attrName>
                                        </p:attrNameLst>
                                      </p:cBhvr>
                                      <p:to>
                                        <p:strVal val="visible"/>
                                      </p:to>
                                    </p:set>
                                    <p:anim calcmode="lin" valueType="num">
                                      <p:cBhvr>
                                        <p:cTn id="13" dur="500" fill="hold"/>
                                        <p:tgtEl>
                                          <p:spTgt spid="78851">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7885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78851">
                                            <p:txEl>
                                              <p:pRg st="2" end="2"/>
                                            </p:txEl>
                                          </p:spTgt>
                                        </p:tgtEl>
                                        <p:attrNameLst>
                                          <p:attrName>style.visibility</p:attrName>
                                        </p:attrNameLst>
                                      </p:cBhvr>
                                      <p:to>
                                        <p:strVal val="visible"/>
                                      </p:to>
                                    </p:set>
                                    <p:anim calcmode="lin" valueType="num">
                                      <p:cBhvr>
                                        <p:cTn id="19" dur="500" fill="hold"/>
                                        <p:tgtEl>
                                          <p:spTgt spid="78851">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78851">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78851">
                                            <p:txEl>
                                              <p:pRg st="3" end="3"/>
                                            </p:txEl>
                                          </p:spTgt>
                                        </p:tgtEl>
                                        <p:attrNameLst>
                                          <p:attrName>style.visibility</p:attrName>
                                        </p:attrNameLst>
                                      </p:cBhvr>
                                      <p:to>
                                        <p:strVal val="visible"/>
                                      </p:to>
                                    </p:set>
                                    <p:anim calcmode="lin" valueType="num">
                                      <p:cBhvr>
                                        <p:cTn id="25" dur="500" fill="hold"/>
                                        <p:tgtEl>
                                          <p:spTgt spid="78851">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78851">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78851">
                                            <p:txEl>
                                              <p:pRg st="4" end="4"/>
                                            </p:txEl>
                                          </p:spTgt>
                                        </p:tgtEl>
                                        <p:attrNameLst>
                                          <p:attrName>style.visibility</p:attrName>
                                        </p:attrNameLst>
                                      </p:cBhvr>
                                      <p:to>
                                        <p:strVal val="visible"/>
                                      </p:to>
                                    </p:set>
                                    <p:anim calcmode="lin" valueType="num">
                                      <p:cBhvr>
                                        <p:cTn id="31" dur="500" fill="hold"/>
                                        <p:tgtEl>
                                          <p:spTgt spid="78851">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78851">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78851">
                                            <p:txEl>
                                              <p:pRg st="5" end="5"/>
                                            </p:txEl>
                                          </p:spTgt>
                                        </p:tgtEl>
                                        <p:attrNameLst>
                                          <p:attrName>style.visibility</p:attrName>
                                        </p:attrNameLst>
                                      </p:cBhvr>
                                      <p:to>
                                        <p:strVal val="visible"/>
                                      </p:to>
                                    </p:set>
                                    <p:anim calcmode="lin" valueType="num">
                                      <p:cBhvr>
                                        <p:cTn id="37" dur="500" fill="hold"/>
                                        <p:tgtEl>
                                          <p:spTgt spid="78851">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78851">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5"/>
          <p:cNvSpPr>
            <a:spLocks noGrp="1"/>
          </p:cNvSpPr>
          <p:nvPr>
            <p:ph type="sldNum" sz="quarter" idx="12"/>
          </p:nvPr>
        </p:nvSpPr>
        <p:spPr/>
        <p:txBody>
          <a:bodyPr/>
          <a:lstStyle/>
          <a:p>
            <a:fld id="{E2FFFB11-E90C-41D8-8D30-1AA81BE34060}" type="slidenum">
              <a:rPr lang="en-US"/>
              <a:pPr/>
              <a:t>9</a:t>
            </a:fld>
            <a:endParaRPr lang="en-US"/>
          </a:p>
        </p:txBody>
      </p:sp>
      <p:sp>
        <p:nvSpPr>
          <p:cNvPr id="70660" name="WordArt 4"/>
          <p:cNvSpPr>
            <a:spLocks noChangeArrowheads="1" noChangeShapeType="1" noTextEdit="1"/>
          </p:cNvSpPr>
          <p:nvPr/>
        </p:nvSpPr>
        <p:spPr bwMode="auto">
          <a:xfrm rot="-3025821">
            <a:off x="3136900" y="1025525"/>
            <a:ext cx="4371975" cy="3178175"/>
          </a:xfrm>
          <a:prstGeom prst="rect">
            <a:avLst/>
          </a:prstGeom>
        </p:spPr>
        <p:txBody>
          <a:bodyPr wrap="none" fromWordArt="1">
            <a:prstTxWarp prst="textCurveDown">
              <a:avLst>
                <a:gd name="adj" fmla="val 52630"/>
              </a:avLst>
            </a:prstTxWarp>
          </a:bodyPr>
          <a:lstStyle/>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The Race</a:t>
            </a:r>
          </a:p>
          <a:p>
            <a:pPr algn="ctr"/>
            <a:r>
              <a:rPr lang="en-US" sz="3600" kern="10" normalizeH="1">
                <a:ln w="9525">
                  <a:solidFill>
                    <a:srgbClr val="000000"/>
                  </a:solidFill>
                  <a:round/>
                  <a:headEnd/>
                  <a:tailEnd/>
                </a:ln>
                <a:gradFill rotWithShape="1">
                  <a:gsLst>
                    <a:gs pos="0">
                      <a:schemeClr val="accent1"/>
                    </a:gs>
                    <a:gs pos="50000">
                      <a:srgbClr val="FFFFFF"/>
                    </a:gs>
                    <a:gs pos="100000">
                      <a:schemeClr val="accent1"/>
                    </a:gs>
                  </a:gsLst>
                  <a:lin ang="5400000" scaled="1"/>
                </a:gradFill>
                <a:latin typeface="Sign Painter's Gothic JL"/>
              </a:rPr>
              <a:t>Set Before Us</a:t>
            </a:r>
          </a:p>
        </p:txBody>
      </p:sp>
      <p:sp>
        <p:nvSpPr>
          <p:cNvPr id="70661" name="Freeform 5"/>
          <p:cNvSpPr>
            <a:spLocks/>
          </p:cNvSpPr>
          <p:nvPr/>
        </p:nvSpPr>
        <p:spPr bwMode="auto">
          <a:xfrm>
            <a:off x="76200" y="152400"/>
            <a:ext cx="7518400" cy="5626100"/>
          </a:xfrm>
          <a:custGeom>
            <a:avLst/>
            <a:gdLst/>
            <a:ahLst/>
            <a:cxnLst>
              <a:cxn ang="0">
                <a:pos x="0" y="2392"/>
              </a:cxn>
              <a:cxn ang="0">
                <a:pos x="3024" y="1528"/>
              </a:cxn>
              <a:cxn ang="0">
                <a:pos x="4128" y="520"/>
              </a:cxn>
              <a:cxn ang="0">
                <a:pos x="3840" y="40"/>
              </a:cxn>
              <a:cxn ang="0">
                <a:pos x="4512" y="280"/>
              </a:cxn>
              <a:cxn ang="0">
                <a:pos x="4704" y="904"/>
              </a:cxn>
              <a:cxn ang="0">
                <a:pos x="4320" y="1960"/>
              </a:cxn>
              <a:cxn ang="0">
                <a:pos x="3648" y="2728"/>
              </a:cxn>
              <a:cxn ang="0">
                <a:pos x="1920" y="3544"/>
              </a:cxn>
            </a:cxnLst>
            <a:rect l="0" t="0" r="r" b="b"/>
            <a:pathLst>
              <a:path w="4736" h="3544">
                <a:moveTo>
                  <a:pt x="0" y="2392"/>
                </a:moveTo>
                <a:cubicBezTo>
                  <a:pt x="1168" y="2116"/>
                  <a:pt x="2336" y="1840"/>
                  <a:pt x="3024" y="1528"/>
                </a:cubicBezTo>
                <a:cubicBezTo>
                  <a:pt x="3712" y="1216"/>
                  <a:pt x="3992" y="768"/>
                  <a:pt x="4128" y="520"/>
                </a:cubicBezTo>
                <a:cubicBezTo>
                  <a:pt x="4264" y="272"/>
                  <a:pt x="3776" y="80"/>
                  <a:pt x="3840" y="40"/>
                </a:cubicBezTo>
                <a:cubicBezTo>
                  <a:pt x="3904" y="0"/>
                  <a:pt x="4368" y="136"/>
                  <a:pt x="4512" y="280"/>
                </a:cubicBezTo>
                <a:cubicBezTo>
                  <a:pt x="4656" y="424"/>
                  <a:pt x="4736" y="624"/>
                  <a:pt x="4704" y="904"/>
                </a:cubicBezTo>
                <a:cubicBezTo>
                  <a:pt x="4672" y="1184"/>
                  <a:pt x="4496" y="1656"/>
                  <a:pt x="4320" y="1960"/>
                </a:cubicBezTo>
                <a:cubicBezTo>
                  <a:pt x="4144" y="2264"/>
                  <a:pt x="4048" y="2464"/>
                  <a:pt x="3648" y="2728"/>
                </a:cubicBezTo>
                <a:cubicBezTo>
                  <a:pt x="3248" y="2992"/>
                  <a:pt x="2208" y="3408"/>
                  <a:pt x="1920" y="3544"/>
                </a:cubicBezTo>
              </a:path>
            </a:pathLst>
          </a:custGeom>
          <a:solidFill>
            <a:srgbClr val="FFFF00">
              <a:alpha val="23000"/>
            </a:srgbClr>
          </a:solidFill>
          <a:ln w="9525">
            <a:solidFill>
              <a:schemeClr val="tx1"/>
            </a:solidFill>
            <a:round/>
            <a:headEnd/>
            <a:tailEnd/>
          </a:ln>
          <a:effectLst/>
        </p:spPr>
        <p:txBody>
          <a:bodyPr/>
          <a:lstStyle/>
          <a:p>
            <a:endParaRPr lang="en-US"/>
          </a:p>
        </p:txBody>
      </p:sp>
      <p:sp useBgFill="1">
        <p:nvSpPr>
          <p:cNvPr id="70662" name="Freeform 6"/>
          <p:cNvSpPr>
            <a:spLocks/>
          </p:cNvSpPr>
          <p:nvPr/>
        </p:nvSpPr>
        <p:spPr bwMode="auto">
          <a:xfrm>
            <a:off x="0" y="3962400"/>
            <a:ext cx="3581400" cy="2895600"/>
          </a:xfrm>
          <a:custGeom>
            <a:avLst/>
            <a:gdLst/>
            <a:ahLst/>
            <a:cxnLst>
              <a:cxn ang="0">
                <a:pos x="0" y="0"/>
              </a:cxn>
              <a:cxn ang="0">
                <a:pos x="1152" y="480"/>
              </a:cxn>
              <a:cxn ang="0">
                <a:pos x="1680" y="1440"/>
              </a:cxn>
            </a:cxnLst>
            <a:rect l="0" t="0" r="r" b="b"/>
            <a:pathLst>
              <a:path w="1680" h="1440">
                <a:moveTo>
                  <a:pt x="0" y="0"/>
                </a:moveTo>
                <a:cubicBezTo>
                  <a:pt x="436" y="120"/>
                  <a:pt x="872" y="240"/>
                  <a:pt x="1152" y="480"/>
                </a:cubicBezTo>
                <a:cubicBezTo>
                  <a:pt x="1432" y="720"/>
                  <a:pt x="1592" y="1280"/>
                  <a:pt x="1680" y="1440"/>
                </a:cubicBezTo>
              </a:path>
            </a:pathLst>
          </a:custGeom>
          <a:ln w="50800">
            <a:solidFill>
              <a:schemeClr val="folHlink"/>
            </a:solidFill>
            <a:round/>
            <a:headEnd/>
            <a:tailEnd/>
          </a:ln>
          <a:effectLst/>
        </p:spPr>
        <p:txBody>
          <a:bodyPr/>
          <a:lstStyle/>
          <a:p>
            <a:endParaRPr lang="en-US"/>
          </a:p>
        </p:txBody>
      </p:sp>
      <p:sp>
        <p:nvSpPr>
          <p:cNvPr id="70663" name="Text Box 7"/>
          <p:cNvSpPr txBox="1">
            <a:spLocks noChangeArrowheads="1"/>
          </p:cNvSpPr>
          <p:nvPr/>
        </p:nvSpPr>
        <p:spPr bwMode="auto">
          <a:xfrm>
            <a:off x="-15875" y="4419600"/>
            <a:ext cx="1903413" cy="946150"/>
          </a:xfrm>
          <a:prstGeom prst="rect">
            <a:avLst/>
          </a:prstGeom>
          <a:noFill/>
          <a:ln w="9525">
            <a:noFill/>
            <a:miter lim="800000"/>
            <a:headEnd/>
            <a:tailEnd/>
          </a:ln>
          <a:effectLst/>
        </p:spPr>
        <p:txBody>
          <a:bodyPr wrap="none">
            <a:spAutoFit/>
          </a:bodyPr>
          <a:lstStyle/>
          <a:p>
            <a:r>
              <a:rPr lang="en-US" sz="2800"/>
              <a:t>Must Enter</a:t>
            </a:r>
          </a:p>
          <a:p>
            <a:r>
              <a:rPr lang="en-US" sz="2800"/>
              <a:t>2 Tim. 2:5</a:t>
            </a:r>
          </a:p>
        </p:txBody>
      </p:sp>
      <p:sp>
        <p:nvSpPr>
          <p:cNvPr id="70664" name="Text Box 8"/>
          <p:cNvSpPr txBox="1">
            <a:spLocks noChangeArrowheads="1"/>
          </p:cNvSpPr>
          <p:nvPr/>
        </p:nvSpPr>
        <p:spPr bwMode="auto">
          <a:xfrm>
            <a:off x="1352550" y="5943600"/>
            <a:ext cx="1952625" cy="946150"/>
          </a:xfrm>
          <a:prstGeom prst="rect">
            <a:avLst/>
          </a:prstGeom>
          <a:noFill/>
          <a:ln w="9525">
            <a:noFill/>
            <a:miter lim="800000"/>
            <a:headEnd/>
            <a:tailEnd/>
          </a:ln>
          <a:effectLst/>
        </p:spPr>
        <p:txBody>
          <a:bodyPr wrap="none">
            <a:spAutoFit/>
          </a:bodyPr>
          <a:lstStyle/>
          <a:p>
            <a:r>
              <a:rPr lang="en-US" sz="2800"/>
              <a:t>Must Run</a:t>
            </a:r>
          </a:p>
          <a:p>
            <a:r>
              <a:rPr lang="en-US" sz="2800"/>
              <a:t>1 Cor. 9:24ff</a:t>
            </a:r>
          </a:p>
        </p:txBody>
      </p:sp>
      <p:sp>
        <p:nvSpPr>
          <p:cNvPr id="70665" name="Line 9"/>
          <p:cNvSpPr>
            <a:spLocks noChangeShapeType="1"/>
          </p:cNvSpPr>
          <p:nvPr/>
        </p:nvSpPr>
        <p:spPr bwMode="auto">
          <a:xfrm flipV="1">
            <a:off x="228600" y="5181600"/>
            <a:ext cx="2362200" cy="1295400"/>
          </a:xfrm>
          <a:prstGeom prst="line">
            <a:avLst/>
          </a:prstGeom>
          <a:noFill/>
          <a:ln w="307975">
            <a:solidFill>
              <a:schemeClr val="tx1"/>
            </a:solidFill>
            <a:round/>
            <a:headEnd/>
            <a:tailEnd type="triangle" w="sm" len="sm"/>
          </a:ln>
          <a:effectLst/>
        </p:spPr>
        <p:txBody>
          <a:bodyPr/>
          <a:lstStyle/>
          <a:p>
            <a:endParaRPr lang="en-US"/>
          </a:p>
        </p:txBody>
      </p:sp>
      <p:sp>
        <p:nvSpPr>
          <p:cNvPr id="70666" name="Text Box 10"/>
          <p:cNvSpPr txBox="1">
            <a:spLocks noChangeArrowheads="1"/>
          </p:cNvSpPr>
          <p:nvPr/>
        </p:nvSpPr>
        <p:spPr bwMode="auto">
          <a:xfrm rot="-1747954">
            <a:off x="31750" y="5638800"/>
            <a:ext cx="2559050" cy="457200"/>
          </a:xfrm>
          <a:prstGeom prst="rect">
            <a:avLst/>
          </a:prstGeom>
          <a:noFill/>
          <a:ln w="9525">
            <a:noFill/>
            <a:miter lim="800000"/>
            <a:headEnd/>
            <a:tailEnd/>
          </a:ln>
          <a:effectLst/>
        </p:spPr>
        <p:txBody>
          <a:bodyPr wrap="none">
            <a:spAutoFit/>
          </a:bodyPr>
          <a:lstStyle/>
          <a:p>
            <a:r>
              <a:rPr lang="en-US">
                <a:solidFill>
                  <a:schemeClr val="bg1"/>
                </a:solidFill>
              </a:rPr>
              <a:t>H+B+R+C+BAP.</a:t>
            </a:r>
          </a:p>
        </p:txBody>
      </p:sp>
      <p:sp>
        <p:nvSpPr>
          <p:cNvPr id="70667" name="Freeform 11"/>
          <p:cNvSpPr>
            <a:spLocks/>
          </p:cNvSpPr>
          <p:nvPr/>
        </p:nvSpPr>
        <p:spPr bwMode="auto">
          <a:xfrm>
            <a:off x="6477000" y="457200"/>
            <a:ext cx="2552700" cy="3581400"/>
          </a:xfrm>
          <a:custGeom>
            <a:avLst/>
            <a:gdLst/>
            <a:ahLst/>
            <a:cxnLst>
              <a:cxn ang="0">
                <a:pos x="0" y="2256"/>
              </a:cxn>
              <a:cxn ang="0">
                <a:pos x="1344" y="1440"/>
              </a:cxn>
              <a:cxn ang="0">
                <a:pos x="1584" y="0"/>
              </a:cxn>
            </a:cxnLst>
            <a:rect l="0" t="0" r="r" b="b"/>
            <a:pathLst>
              <a:path w="1608" h="2256">
                <a:moveTo>
                  <a:pt x="0" y="2256"/>
                </a:moveTo>
                <a:cubicBezTo>
                  <a:pt x="540" y="2036"/>
                  <a:pt x="1080" y="1816"/>
                  <a:pt x="1344" y="1440"/>
                </a:cubicBezTo>
                <a:cubicBezTo>
                  <a:pt x="1608" y="1064"/>
                  <a:pt x="1544" y="240"/>
                  <a:pt x="1584" y="0"/>
                </a:cubicBezTo>
              </a:path>
            </a:pathLst>
          </a:custGeom>
          <a:noFill/>
          <a:ln w="215900" cap="flat">
            <a:solidFill>
              <a:srgbClr val="CCFFCC"/>
            </a:solidFill>
            <a:prstDash val="sysDot"/>
            <a:round/>
            <a:headEnd/>
            <a:tailEnd type="triangle" w="med" len="med"/>
          </a:ln>
          <a:effectLst/>
        </p:spPr>
        <p:txBody>
          <a:bodyPr/>
          <a:lstStyle/>
          <a:p>
            <a:endParaRPr lang="en-US"/>
          </a:p>
        </p:txBody>
      </p:sp>
      <p:sp>
        <p:nvSpPr>
          <p:cNvPr id="70668" name="Oval 12"/>
          <p:cNvSpPr>
            <a:spLocks noChangeArrowheads="1"/>
          </p:cNvSpPr>
          <p:nvPr/>
        </p:nvSpPr>
        <p:spPr bwMode="auto">
          <a:xfrm>
            <a:off x="6629400" y="3429000"/>
            <a:ext cx="10668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a:solidFill>
                  <a:srgbClr val="000000"/>
                </a:solidFill>
              </a:rPr>
              <a:t>Detour</a:t>
            </a:r>
          </a:p>
        </p:txBody>
      </p:sp>
      <p:sp>
        <p:nvSpPr>
          <p:cNvPr id="70669" name="Freeform 13"/>
          <p:cNvSpPr>
            <a:spLocks/>
          </p:cNvSpPr>
          <p:nvPr/>
        </p:nvSpPr>
        <p:spPr bwMode="auto">
          <a:xfrm>
            <a:off x="4495800" y="5257800"/>
            <a:ext cx="1981200" cy="1600200"/>
          </a:xfrm>
          <a:custGeom>
            <a:avLst/>
            <a:gdLst/>
            <a:ahLst/>
            <a:cxnLst>
              <a:cxn ang="0">
                <a:pos x="0" y="0"/>
              </a:cxn>
              <a:cxn ang="0">
                <a:pos x="624" y="384"/>
              </a:cxn>
              <a:cxn ang="0">
                <a:pos x="960" y="912"/>
              </a:cxn>
            </a:cxnLst>
            <a:rect l="0" t="0" r="r" b="b"/>
            <a:pathLst>
              <a:path w="960" h="912">
                <a:moveTo>
                  <a:pt x="0" y="0"/>
                </a:moveTo>
                <a:cubicBezTo>
                  <a:pt x="232" y="116"/>
                  <a:pt x="464" y="232"/>
                  <a:pt x="624" y="384"/>
                </a:cubicBezTo>
                <a:cubicBezTo>
                  <a:pt x="784" y="536"/>
                  <a:pt x="904" y="824"/>
                  <a:pt x="960" y="912"/>
                </a:cubicBezTo>
              </a:path>
            </a:pathLst>
          </a:custGeom>
          <a:noFill/>
          <a:ln w="269875" cap="flat">
            <a:solidFill>
              <a:schemeClr val="tx1"/>
            </a:solidFill>
            <a:prstDash val="sysDot"/>
            <a:round/>
            <a:headEnd/>
            <a:tailEnd type="triangle" w="med" len="med"/>
          </a:ln>
          <a:effectLst/>
        </p:spPr>
        <p:txBody>
          <a:bodyPr/>
          <a:lstStyle/>
          <a:p>
            <a:endParaRPr lang="en-US"/>
          </a:p>
        </p:txBody>
      </p:sp>
      <p:sp>
        <p:nvSpPr>
          <p:cNvPr id="70670" name="Oval 14"/>
          <p:cNvSpPr>
            <a:spLocks noChangeArrowheads="1"/>
          </p:cNvSpPr>
          <p:nvPr/>
        </p:nvSpPr>
        <p:spPr bwMode="auto">
          <a:xfrm>
            <a:off x="4419600" y="5029200"/>
            <a:ext cx="10668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a:solidFill>
                  <a:srgbClr val="000000"/>
                </a:solidFill>
              </a:rPr>
              <a:t>Detour</a:t>
            </a:r>
          </a:p>
        </p:txBody>
      </p:sp>
      <p:sp>
        <p:nvSpPr>
          <p:cNvPr id="70671" name="WordArt 15"/>
          <p:cNvSpPr>
            <a:spLocks noChangeArrowheads="1" noChangeShapeType="1" noTextEdit="1"/>
          </p:cNvSpPr>
          <p:nvPr/>
        </p:nvSpPr>
        <p:spPr bwMode="auto">
          <a:xfrm rot="2659282">
            <a:off x="4733925" y="5257800"/>
            <a:ext cx="2581275" cy="1447800"/>
          </a:xfrm>
          <a:prstGeom prst="rect">
            <a:avLst/>
          </a:prstGeom>
        </p:spPr>
        <p:txBody>
          <a:bodyPr spcFirstLastPara="1" wrap="none" fromWordArt="1">
            <a:prstTxWarp prst="textArchUp">
              <a:avLst>
                <a:gd name="adj" fmla="val 11902382"/>
              </a:avLst>
            </a:prstTxWarp>
          </a:bodyPr>
          <a:lstStyle/>
          <a:p>
            <a:pPr algn="ctr"/>
            <a:r>
              <a:rPr lang="en-US" sz="2800" kern="10" normalizeH="1">
                <a:ln w="9525">
                  <a:solidFill>
                    <a:srgbClr val="000000"/>
                  </a:solidFill>
                  <a:round/>
                  <a:headEnd/>
                  <a:tailEnd/>
                </a:ln>
                <a:solidFill>
                  <a:srgbClr val="FFFF99"/>
                </a:solidFill>
                <a:latin typeface="Arial Black"/>
              </a:rPr>
              <a:t>A More</a:t>
            </a:r>
          </a:p>
          <a:p>
            <a:pPr algn="ctr"/>
            <a:r>
              <a:rPr lang="en-US" sz="2800" kern="10" normalizeH="1">
                <a:ln w="9525">
                  <a:solidFill>
                    <a:srgbClr val="000000"/>
                  </a:solidFill>
                  <a:round/>
                  <a:headEnd/>
                  <a:tailEnd/>
                </a:ln>
                <a:solidFill>
                  <a:srgbClr val="FFFF99"/>
                </a:solidFill>
                <a:latin typeface="Arial Black"/>
              </a:rPr>
              <a:t>Popular Race</a:t>
            </a:r>
          </a:p>
        </p:txBody>
      </p:sp>
      <p:sp>
        <p:nvSpPr>
          <p:cNvPr id="70672" name="Freeform 16"/>
          <p:cNvSpPr>
            <a:spLocks/>
          </p:cNvSpPr>
          <p:nvPr/>
        </p:nvSpPr>
        <p:spPr bwMode="auto">
          <a:xfrm>
            <a:off x="6210300" y="4419600"/>
            <a:ext cx="3086100" cy="1588"/>
          </a:xfrm>
          <a:custGeom>
            <a:avLst/>
            <a:gdLst/>
            <a:ahLst/>
            <a:cxnLst>
              <a:cxn ang="0">
                <a:pos x="0" y="0"/>
              </a:cxn>
              <a:cxn ang="0">
                <a:pos x="1632" y="0"/>
              </a:cxn>
              <a:cxn ang="0">
                <a:pos x="1872" y="0"/>
              </a:cxn>
            </a:cxnLst>
            <a:rect l="0" t="0" r="r" b="b"/>
            <a:pathLst>
              <a:path w="1944" h="1">
                <a:moveTo>
                  <a:pt x="0" y="0"/>
                </a:moveTo>
                <a:cubicBezTo>
                  <a:pt x="660" y="0"/>
                  <a:pt x="1320" y="0"/>
                  <a:pt x="1632" y="0"/>
                </a:cubicBezTo>
                <a:cubicBezTo>
                  <a:pt x="1944" y="0"/>
                  <a:pt x="1908" y="0"/>
                  <a:pt x="1872" y="0"/>
                </a:cubicBezTo>
              </a:path>
            </a:pathLst>
          </a:custGeom>
          <a:noFill/>
          <a:ln w="228600" cap="flat">
            <a:solidFill>
              <a:schemeClr val="tx1"/>
            </a:solidFill>
            <a:prstDash val="sysDot"/>
            <a:round/>
            <a:headEnd/>
            <a:tailEnd type="triangle" w="med" len="med"/>
          </a:ln>
          <a:effectLst/>
        </p:spPr>
        <p:txBody>
          <a:bodyPr/>
          <a:lstStyle/>
          <a:p>
            <a:endParaRPr lang="en-US"/>
          </a:p>
        </p:txBody>
      </p:sp>
      <p:sp>
        <p:nvSpPr>
          <p:cNvPr id="70673" name="Oval 17"/>
          <p:cNvSpPr>
            <a:spLocks noChangeArrowheads="1"/>
          </p:cNvSpPr>
          <p:nvPr/>
        </p:nvSpPr>
        <p:spPr bwMode="auto">
          <a:xfrm>
            <a:off x="6019800" y="4114800"/>
            <a:ext cx="1066800" cy="762000"/>
          </a:xfrm>
          <a:prstGeom prst="ellipse">
            <a:avLst/>
          </a:prstGeom>
          <a:solidFill>
            <a:schemeClr val="hlink">
              <a:alpha val="80000"/>
            </a:schemeClr>
          </a:solidFill>
          <a:ln w="22225">
            <a:solidFill>
              <a:schemeClr val="bg2"/>
            </a:solidFill>
            <a:round/>
            <a:headEnd/>
            <a:tailEnd/>
          </a:ln>
          <a:effectLst/>
        </p:spPr>
        <p:txBody>
          <a:bodyPr wrap="none" anchor="ctr"/>
          <a:lstStyle/>
          <a:p>
            <a:pPr algn="ctr"/>
            <a:r>
              <a:rPr lang="en-US">
                <a:solidFill>
                  <a:srgbClr val="000000"/>
                </a:solidFill>
              </a:rPr>
              <a:t>Detour</a:t>
            </a:r>
          </a:p>
        </p:txBody>
      </p:sp>
      <p:sp>
        <p:nvSpPr>
          <p:cNvPr id="70674" name="WordArt 18"/>
          <p:cNvSpPr>
            <a:spLocks noChangeArrowheads="1" noChangeShapeType="1" noTextEdit="1"/>
          </p:cNvSpPr>
          <p:nvPr/>
        </p:nvSpPr>
        <p:spPr bwMode="auto">
          <a:xfrm>
            <a:off x="6934200" y="4648200"/>
            <a:ext cx="2181225" cy="342900"/>
          </a:xfrm>
          <a:prstGeom prst="rect">
            <a:avLst/>
          </a:prstGeom>
        </p:spPr>
        <p:txBody>
          <a:bodyPr wrap="none" fromWordArt="1">
            <a:prstTxWarp prst="textPlain">
              <a:avLst>
                <a:gd name="adj" fmla="val 50000"/>
              </a:avLst>
            </a:prstTxWarp>
          </a:bodyPr>
          <a:lstStyle/>
          <a:p>
            <a:pPr algn="ctr"/>
            <a:r>
              <a:rPr lang="en-US" sz="3600" kern="10" dirty="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Easier Race</a:t>
            </a:r>
          </a:p>
        </p:txBody>
      </p:sp>
      <p:sp>
        <p:nvSpPr>
          <p:cNvPr id="70675" name="WordArt 19"/>
          <p:cNvSpPr>
            <a:spLocks noChangeArrowheads="1" noChangeShapeType="1" noTextEdit="1"/>
          </p:cNvSpPr>
          <p:nvPr/>
        </p:nvSpPr>
        <p:spPr bwMode="auto">
          <a:xfrm rot="-4460828">
            <a:off x="5775325" y="1295400"/>
            <a:ext cx="3581400" cy="990600"/>
          </a:xfrm>
          <a:prstGeom prst="rect">
            <a:avLst/>
          </a:prstGeom>
        </p:spPr>
        <p:txBody>
          <a:bodyPr spcFirstLastPara="1" wrap="none" fromWordArt="1">
            <a:prstTxWarp prst="textArchDown">
              <a:avLst>
                <a:gd name="adj" fmla="val 649594"/>
              </a:avLst>
            </a:prstTxWarp>
          </a:bodyPr>
          <a:lstStyle/>
          <a:p>
            <a:pPr algn="ctr"/>
            <a:r>
              <a:rPr lang="en-US" sz="2800" kern="10" spc="-140" normalizeH="1">
                <a:ln w="12700">
                  <a:solidFill>
                    <a:srgbClr val="000000"/>
                  </a:solidFill>
                  <a:round/>
                  <a:headEnd/>
                  <a:tailEnd/>
                </a:ln>
                <a:blipFill dpi="0" rotWithShape="0">
                  <a:blip r:embed="rId4">
                    <a:alphaModFix amt="70000"/>
                  </a:blip>
                  <a:srcRect/>
                  <a:tile tx="0" ty="0" sx="100000" sy="100000" flip="none" algn="tl"/>
                </a:blipFill>
                <a:latin typeface="Arial Black"/>
              </a:rPr>
              <a:t>EXIT FOR WORLDLY</a:t>
            </a:r>
          </a:p>
          <a:p>
            <a:pPr algn="ctr"/>
            <a:r>
              <a:rPr lang="en-US" sz="2800" kern="10" spc="-140" normalizeH="1">
                <a:ln w="12700">
                  <a:solidFill>
                    <a:srgbClr val="000000"/>
                  </a:solidFill>
                  <a:round/>
                  <a:headEnd/>
                  <a:tailEnd/>
                </a:ln>
                <a:blipFill dpi="0" rotWithShape="0">
                  <a:blip r:embed="rId4">
                    <a:alphaModFix amt="70000"/>
                  </a:blip>
                  <a:srcRect/>
                  <a:tile tx="0" ty="0" sx="100000" sy="100000" flip="none" algn="tl"/>
                </a:blipFill>
                <a:latin typeface="Arial Black"/>
              </a:rPr>
              <a:t>ADVANCEMENT</a:t>
            </a:r>
          </a:p>
        </p:txBody>
      </p:sp>
      <p:sp>
        <p:nvSpPr>
          <p:cNvPr id="70676" name="AutoShape 20"/>
          <p:cNvSpPr>
            <a:spLocks noChangeArrowheads="1"/>
          </p:cNvSpPr>
          <p:nvPr/>
        </p:nvSpPr>
        <p:spPr bwMode="auto">
          <a:xfrm>
            <a:off x="228600" y="152400"/>
            <a:ext cx="5486400" cy="3429000"/>
          </a:xfrm>
          <a:prstGeom prst="cloudCallout">
            <a:avLst>
              <a:gd name="adj1" fmla="val 80736"/>
              <a:gd name="adj2" fmla="val 53394"/>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a:lstStyle/>
          <a:p>
            <a:pPr algn="ctr"/>
            <a:r>
              <a:rPr lang="en-US" sz="2800" dirty="0"/>
              <a:t>UZZIAH:</a:t>
            </a:r>
          </a:p>
          <a:p>
            <a:pPr algn="ctr"/>
            <a:r>
              <a:rPr lang="en-US" sz="2800" dirty="0"/>
              <a:t>Advancement can have added temptations –lifted up to destruction</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0668"/>
                                        </p:tgtEl>
                                        <p:attrNameLst>
                                          <p:attrName>style.visibility</p:attrName>
                                        </p:attrNameLst>
                                      </p:cBhvr>
                                      <p:to>
                                        <p:strVal val="visible"/>
                                      </p:to>
                                    </p:set>
                                    <p:anim calcmode="lin" valueType="num">
                                      <p:cBhvr additive="base">
                                        <p:cTn id="7" dur="5000" fill="hold"/>
                                        <p:tgtEl>
                                          <p:spTgt spid="70668"/>
                                        </p:tgtEl>
                                        <p:attrNameLst>
                                          <p:attrName>ppt_x</p:attrName>
                                        </p:attrNameLst>
                                      </p:cBhvr>
                                      <p:tavLst>
                                        <p:tav tm="0">
                                          <p:val>
                                            <p:strVal val="#ppt_x"/>
                                          </p:val>
                                        </p:tav>
                                        <p:tav tm="100000">
                                          <p:val>
                                            <p:strVal val="#ppt_x"/>
                                          </p:val>
                                        </p:tav>
                                      </p:tavLst>
                                    </p:anim>
                                    <p:anim calcmode="lin" valueType="num">
                                      <p:cBhvr additive="base">
                                        <p:cTn id="8" dur="5000" fill="hold"/>
                                        <p:tgtEl>
                                          <p:spTgt spid="70668"/>
                                        </p:tgtEl>
                                        <p:attrNameLst>
                                          <p:attrName>ppt_y</p:attrName>
                                        </p:attrNameLst>
                                      </p:cBhvr>
                                      <p:tavLst>
                                        <p:tav tm="0">
                                          <p:val>
                                            <p:strVal val="0-#ppt_h/2"/>
                                          </p:val>
                                        </p:tav>
                                        <p:tav tm="100000">
                                          <p:val>
                                            <p:strVal val="#ppt_y"/>
                                          </p:val>
                                        </p:tav>
                                      </p:tavLst>
                                    </p:anim>
                                  </p:childTnLst>
                                </p:cTn>
                              </p:par>
                              <p:par>
                                <p:cTn id="9" presetID="45" presetClass="entr" presetSubtype="0" fill="hold" grpId="1" nodeType="withEffect">
                                  <p:stCondLst>
                                    <p:cond delay="0"/>
                                  </p:stCondLst>
                                  <p:childTnLst>
                                    <p:set>
                                      <p:cBhvr>
                                        <p:cTn id="10" dur="1" fill="hold">
                                          <p:stCondLst>
                                            <p:cond delay="0"/>
                                          </p:stCondLst>
                                        </p:cTn>
                                        <p:tgtEl>
                                          <p:spTgt spid="70668"/>
                                        </p:tgtEl>
                                        <p:attrNameLst>
                                          <p:attrName>style.visibility</p:attrName>
                                        </p:attrNameLst>
                                      </p:cBhvr>
                                      <p:to>
                                        <p:strVal val="visible"/>
                                      </p:to>
                                    </p:set>
                                    <p:animEffect transition="in" filter="fade">
                                      <p:cBhvr>
                                        <p:cTn id="11" dur="3000"/>
                                        <p:tgtEl>
                                          <p:spTgt spid="70668"/>
                                        </p:tgtEl>
                                      </p:cBhvr>
                                    </p:animEffect>
                                    <p:anim calcmode="lin" valueType="num">
                                      <p:cBhvr>
                                        <p:cTn id="12" dur="3000" fill="hold"/>
                                        <p:tgtEl>
                                          <p:spTgt spid="70668"/>
                                        </p:tgtEl>
                                        <p:attrNameLst>
                                          <p:attrName>ppt_w</p:attrName>
                                        </p:attrNameLst>
                                      </p:cBhvr>
                                      <p:tavLst>
                                        <p:tav tm="0" fmla="#ppt_w*sin(2.5*pi*$)">
                                          <p:val>
                                            <p:fltVal val="0"/>
                                          </p:val>
                                        </p:tav>
                                        <p:tav tm="100000">
                                          <p:val>
                                            <p:fltVal val="1"/>
                                          </p:val>
                                        </p:tav>
                                      </p:tavLst>
                                    </p:anim>
                                    <p:anim calcmode="lin" valueType="num">
                                      <p:cBhvr>
                                        <p:cTn id="13" dur="3000" fill="hold"/>
                                        <p:tgtEl>
                                          <p:spTgt spid="70668"/>
                                        </p:tgtEl>
                                        <p:attrNameLst>
                                          <p:attrName>ppt_h</p:attrName>
                                        </p:attrNameLst>
                                      </p:cBhvr>
                                      <p:tavLst>
                                        <p:tav tm="0">
                                          <p:val>
                                            <p:strVal val="#ppt_h"/>
                                          </p:val>
                                        </p:tav>
                                        <p:tav tm="100000">
                                          <p:val>
                                            <p:strVal val="#ppt_h"/>
                                          </p:val>
                                        </p:tav>
                                      </p:tavLst>
                                    </p:anim>
                                  </p:childTnLst>
                                </p:cTn>
                              </p:par>
                            </p:childTnLst>
                          </p:cTn>
                        </p:par>
                        <p:par>
                          <p:cTn id="14" fill="hold">
                            <p:stCondLst>
                              <p:cond delay="5000"/>
                            </p:stCondLst>
                            <p:childTnLst>
                              <p:par>
                                <p:cTn id="15" presetID="22" presetClass="entr" presetSubtype="4" fill="hold" grpId="0" nodeType="afterEffect">
                                  <p:stCondLst>
                                    <p:cond delay="0"/>
                                  </p:stCondLst>
                                  <p:childTnLst>
                                    <p:set>
                                      <p:cBhvr>
                                        <p:cTn id="16" dur="1" fill="hold">
                                          <p:stCondLst>
                                            <p:cond delay="0"/>
                                          </p:stCondLst>
                                        </p:cTn>
                                        <p:tgtEl>
                                          <p:spTgt spid="70667"/>
                                        </p:tgtEl>
                                        <p:attrNameLst>
                                          <p:attrName>style.visibility</p:attrName>
                                        </p:attrNameLst>
                                      </p:cBhvr>
                                      <p:to>
                                        <p:strVal val="visible"/>
                                      </p:to>
                                    </p:set>
                                    <p:animEffect transition="in" filter="wipe(down)">
                                      <p:cBhvr>
                                        <p:cTn id="17" dur="1000"/>
                                        <p:tgtEl>
                                          <p:spTgt spid="70667"/>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0675"/>
                                        </p:tgtEl>
                                        <p:attrNameLst>
                                          <p:attrName>style.visibility</p:attrName>
                                        </p:attrNameLst>
                                      </p:cBhvr>
                                      <p:to>
                                        <p:strVal val="visible"/>
                                      </p:to>
                                    </p:set>
                                    <p:animEffect transition="in" filter="fade">
                                      <p:cBhvr>
                                        <p:cTn id="20" dur="2000"/>
                                        <p:tgtEl>
                                          <p:spTgt spid="70675"/>
                                        </p:tgtEl>
                                      </p:cBhvr>
                                    </p:animEffect>
                                  </p:childTnLst>
                                </p:cTn>
                              </p:par>
                            </p:childTnLst>
                          </p:cTn>
                        </p:par>
                      </p:childTnLst>
                    </p:cTn>
                  </p:par>
                  <p:par>
                    <p:cTn id="21" fill="hold">
                      <p:stCondLst>
                        <p:cond delay="indefinite"/>
                      </p:stCondLst>
                      <p:childTnLst>
                        <p:par>
                          <p:cTn id="22" fill="hold">
                            <p:stCondLst>
                              <p:cond delay="0"/>
                            </p:stCondLst>
                            <p:childTnLst>
                              <p:par>
                                <p:cTn id="23" presetID="50" presetClass="entr" presetSubtype="0" decel="100000" fill="hold" grpId="0" nodeType="clickEffect">
                                  <p:stCondLst>
                                    <p:cond delay="0"/>
                                  </p:stCondLst>
                                  <p:childTnLst>
                                    <p:set>
                                      <p:cBhvr>
                                        <p:cTn id="24" dur="1" fill="hold">
                                          <p:stCondLst>
                                            <p:cond delay="0"/>
                                          </p:stCondLst>
                                        </p:cTn>
                                        <p:tgtEl>
                                          <p:spTgt spid="70676"/>
                                        </p:tgtEl>
                                        <p:attrNameLst>
                                          <p:attrName>style.visibility</p:attrName>
                                        </p:attrNameLst>
                                      </p:cBhvr>
                                      <p:to>
                                        <p:strVal val="visible"/>
                                      </p:to>
                                    </p:set>
                                    <p:anim calcmode="lin" valueType="num">
                                      <p:cBhvr>
                                        <p:cTn id="25" dur="1000" fill="hold"/>
                                        <p:tgtEl>
                                          <p:spTgt spid="70676"/>
                                        </p:tgtEl>
                                        <p:attrNameLst>
                                          <p:attrName>ppt_w</p:attrName>
                                        </p:attrNameLst>
                                      </p:cBhvr>
                                      <p:tavLst>
                                        <p:tav tm="0">
                                          <p:val>
                                            <p:strVal val="#ppt_w+.3"/>
                                          </p:val>
                                        </p:tav>
                                        <p:tav tm="100000">
                                          <p:val>
                                            <p:strVal val="#ppt_w"/>
                                          </p:val>
                                        </p:tav>
                                      </p:tavLst>
                                    </p:anim>
                                    <p:anim calcmode="lin" valueType="num">
                                      <p:cBhvr>
                                        <p:cTn id="26" dur="1000" fill="hold"/>
                                        <p:tgtEl>
                                          <p:spTgt spid="70676"/>
                                        </p:tgtEl>
                                        <p:attrNameLst>
                                          <p:attrName>ppt_h</p:attrName>
                                        </p:attrNameLst>
                                      </p:cBhvr>
                                      <p:tavLst>
                                        <p:tav tm="0">
                                          <p:val>
                                            <p:strVal val="#ppt_h"/>
                                          </p:val>
                                        </p:tav>
                                        <p:tav tm="100000">
                                          <p:val>
                                            <p:strVal val="#ppt_h"/>
                                          </p:val>
                                        </p:tav>
                                      </p:tavLst>
                                    </p:anim>
                                    <p:animEffect transition="in" filter="fade">
                                      <p:cBhvr>
                                        <p:cTn id="27" dur="1000"/>
                                        <p:tgtEl>
                                          <p:spTgt spid="70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7" grpId="0" animBg="1"/>
      <p:bldP spid="70668" grpId="0" animBg="1"/>
      <p:bldP spid="70668" grpId="1" animBg="1"/>
      <p:bldP spid="70675" grpId="0" animBg="1"/>
      <p:bldP spid="70676" grpId="0" animBg="1"/>
    </p:bldLst>
  </p:timing>
</p:sld>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Competition">
  <a:themeElements>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fontScheme name="Competition">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Garamond" pitchFamily="18" charset="0"/>
          </a:defRPr>
        </a:defPPr>
      </a:lstStyle>
    </a:lnDef>
  </a:objectDefaults>
  <a:extraClrSchemeLst>
    <a:extraClrScheme>
      <a:clrScheme name="Competitio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ompetition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Competition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Competition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Competition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Competition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amwork">
  <a:themeElements>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Garamond" pitchFamily="18" charset="0"/>
          </a:defRPr>
        </a:defPPr>
      </a:lstStyle>
    </a:lnDef>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themeOverride>
</file>

<file path=ppt/theme/themeOverride10.xml><?xml version="1.0" encoding="utf-8"?>
<a:themeOverride xmlns:a="http://schemas.openxmlformats.org/drawingml/2006/main">
  <a:clrScheme name="Competitio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themeOverride>
</file>

<file path=ppt/theme/themeOverride11.xml><?xml version="1.0" encoding="utf-8"?>
<a:themeOverride xmlns:a="http://schemas.openxmlformats.org/drawingml/2006/main">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themeOverride>
</file>

<file path=ppt/theme/themeOverride12.xml><?xml version="1.0" encoding="utf-8"?>
<a:themeOverride xmlns:a="http://schemas.openxmlformats.org/drawingml/2006/main">
  <a:clrScheme name="Competition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themeOverride>
</file>

<file path=ppt/theme/themeOverride13.xml><?xml version="1.0" encoding="utf-8"?>
<a:themeOverride xmlns:a="http://schemas.openxmlformats.org/drawingml/2006/main">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themeOverride>
</file>

<file path=ppt/theme/themeOverride14.xml><?xml version="1.0" encoding="utf-8"?>
<a:themeOverride xmlns:a="http://schemas.openxmlformats.org/drawingml/2006/main">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themeOverride>
</file>

<file path=ppt/theme/themeOverride15.xml><?xml version="1.0" encoding="utf-8"?>
<a:themeOverride xmlns:a="http://schemas.openxmlformats.org/drawingml/2006/main">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themeOverride>
</file>

<file path=ppt/theme/themeOverride16.xml><?xml version="1.0" encoding="utf-8"?>
<a:themeOverride xmlns:a="http://schemas.openxmlformats.org/drawingml/2006/main">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themeOverride>
</file>

<file path=ppt/theme/themeOverride17.xml><?xml version="1.0" encoding="utf-8"?>
<a:themeOverride xmlns:a="http://schemas.openxmlformats.org/drawingml/2006/main">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themeOverride>
</file>

<file path=ppt/theme/themeOverride2.xml><?xml version="1.0" encoding="utf-8"?>
<a:themeOverride xmlns:a="http://schemas.openxmlformats.org/drawingml/2006/main">
  <a:clrScheme name="Competition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themeOverride>
</file>

<file path=ppt/theme/themeOverride3.xml><?xml version="1.0" encoding="utf-8"?>
<a:themeOverride xmlns:a="http://schemas.openxmlformats.org/drawingml/2006/main">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themeOverride>
</file>

<file path=ppt/theme/themeOverride4.xml><?xml version="1.0" encoding="utf-8"?>
<a:themeOverride xmlns:a="http://schemas.openxmlformats.org/drawingml/2006/main">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themeOverride>
</file>

<file path=ppt/theme/themeOverride5.xml><?xml version="1.0" encoding="utf-8"?>
<a:themeOverride xmlns:a="http://schemas.openxmlformats.org/drawingml/2006/main">
  <a:clrScheme name="Competition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themeOverride>
</file>

<file path=ppt/theme/themeOverride6.xml><?xml version="1.0" encoding="utf-8"?>
<a:themeOverride xmlns:a="http://schemas.openxmlformats.org/drawingml/2006/main">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themeOverride>
</file>

<file path=ppt/theme/themeOverride7.xml><?xml version="1.0" encoding="utf-8"?>
<a:themeOverride xmlns:a="http://schemas.openxmlformats.org/drawingml/2006/main">
  <a:clrScheme name="Competitio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themeOverride>
</file>

<file path=ppt/theme/themeOverride8.xml><?xml version="1.0" encoding="utf-8"?>
<a:themeOverride xmlns:a="http://schemas.openxmlformats.org/drawingml/2006/main">
  <a:clrScheme name="Competitio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themeOverride>
</file>

<file path=ppt/theme/themeOverride9.xml><?xml version="1.0" encoding="utf-8"?>
<a:themeOverride xmlns:a="http://schemas.openxmlformats.org/drawingml/2006/main">
  <a:clrScheme name="Competitio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themeOverride>
</file>

<file path=docProps/app.xml><?xml version="1.0" encoding="utf-8"?>
<Properties xmlns="http://schemas.openxmlformats.org/officeDocument/2006/extended-properties" xmlns:vt="http://schemas.openxmlformats.org/officeDocument/2006/docPropsVTypes">
  <Template>Teamwork</Template>
  <TotalTime>693</TotalTime>
  <Words>2509</Words>
  <Application>Microsoft PowerPoint</Application>
  <PresentationFormat>On-screen Show (4:3)</PresentationFormat>
  <Paragraphs>440</Paragraphs>
  <Slides>34</Slides>
  <Notes>34</Notes>
  <HiddenSlides>0</HiddenSlides>
  <MMClips>0</MMClips>
  <ScaleCrop>false</ScaleCrop>
  <HeadingPairs>
    <vt:vector size="4" baseType="variant">
      <vt:variant>
        <vt:lpstr>Theme</vt:lpstr>
      </vt:variant>
      <vt:variant>
        <vt:i4>3</vt:i4>
      </vt:variant>
      <vt:variant>
        <vt:lpstr>Slide Titles</vt:lpstr>
      </vt:variant>
      <vt:variant>
        <vt:i4>34</vt:i4>
      </vt:variant>
    </vt:vector>
  </HeadingPairs>
  <TitlesOfParts>
    <vt:vector size="37" baseType="lpstr">
      <vt:lpstr>Competition</vt:lpstr>
      <vt:lpstr>Teamwork</vt:lpstr>
      <vt:lpstr>Concourse</vt:lpstr>
      <vt:lpstr>Our Cloud Of Witnesses</vt:lpstr>
      <vt:lpstr>Hebrews 12:1, 2</vt:lpstr>
      <vt:lpstr>Hebrews 12:1, 2</vt:lpstr>
      <vt:lpstr>Slide 4</vt:lpstr>
      <vt:lpstr>Galatians 1:10</vt:lpstr>
      <vt:lpstr>Slide 6</vt:lpstr>
      <vt:lpstr>Slide 7</vt:lpstr>
      <vt:lpstr>What If God Had Asked YOU!</vt:lpstr>
      <vt:lpstr>Slide 9</vt:lpstr>
      <vt:lpstr>UZZIAH</vt:lpstr>
      <vt:lpstr>UZZIAH</vt:lpstr>
      <vt:lpstr>UZZIAH</vt:lpstr>
      <vt:lpstr>UZZIAH</vt:lpstr>
      <vt:lpstr>Slide 14</vt:lpstr>
      <vt:lpstr>MOSES</vt:lpstr>
      <vt:lpstr>Philippians 3:8 </vt:lpstr>
      <vt:lpstr>Slide 17</vt:lpstr>
      <vt:lpstr>JOB</vt:lpstr>
      <vt:lpstr>Slide 19</vt:lpstr>
      <vt:lpstr>DAVID</vt:lpstr>
      <vt:lpstr>Slide 21</vt:lpstr>
      <vt:lpstr>Though Jesus’ brothers were unbelievers (Jn. 7:5):</vt:lpstr>
      <vt:lpstr>Slide 23</vt:lpstr>
      <vt:lpstr>Is The Cost:</vt:lpstr>
      <vt:lpstr>Slide 25</vt:lpstr>
      <vt:lpstr>PAUL</vt:lpstr>
      <vt:lpstr>PAUL</vt:lpstr>
      <vt:lpstr>Slide 28</vt:lpstr>
      <vt:lpstr>Jesus Endured The Cross</vt:lpstr>
      <vt:lpstr>Our Lord’s Example</vt:lpstr>
      <vt:lpstr>Slide 31</vt:lpstr>
      <vt:lpstr>Slide 32</vt:lpstr>
      <vt:lpstr>JAMES 1:12</vt:lpstr>
      <vt:lpstr>Looking to the  Cloud of Witnesses</vt:lpstr>
    </vt:vector>
  </TitlesOfParts>
  <Company>church of Christ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Cloud Of Witnesses</dc:title>
  <dc:creator>Preferred Customer</dc:creator>
  <cp:lastModifiedBy>Steven J. Wallace</cp:lastModifiedBy>
  <cp:revision>35</cp:revision>
  <dcterms:created xsi:type="dcterms:W3CDTF">2003-05-20T00:12:59Z</dcterms:created>
  <dcterms:modified xsi:type="dcterms:W3CDTF">2008-08-24T00:28:46Z</dcterms:modified>
</cp:coreProperties>
</file>